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71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101"/>
    <a:srgbClr val="C66402"/>
    <a:srgbClr val="FFFF66"/>
    <a:srgbClr val="FF0000"/>
    <a:srgbClr val="0000FF"/>
    <a:srgbClr val="F4F4F4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115B98D-7273-4F2E-B8EC-7A74A47C1D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3A25F0F-E5C2-409C-93A8-AED988D161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1E4D7-517C-4F22-8FFD-5D2B3B129773}" type="slidenum">
              <a:rPr lang="de-DE" smtClean="0">
                <a:ea typeface="ＭＳ Ｐゴシック" pitchFamily="34" charset="-128"/>
              </a:rPr>
              <a:pPr/>
              <a:t>1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CH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F2F5A098-5313-45D9-B4FB-A69DC87556F3}" type="slidenum">
              <a:rPr lang="de-DE" smtClean="0">
                <a:ea typeface="ＭＳ Ｐゴシック" pitchFamily="34" charset="-128"/>
              </a:rPr>
              <a:pPr/>
              <a:t>2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CH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693E4F48-C5E0-4394-B729-FB0D3B28FE1C}" type="slidenum">
              <a:rPr lang="de-DE" smtClean="0">
                <a:ea typeface="ＭＳ Ｐゴシック" pitchFamily="34" charset="-128"/>
              </a:rPr>
              <a:pPr/>
              <a:t>3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CH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07DEE719-39BD-4ED1-8D9F-40F088E6F273}" type="slidenum">
              <a:rPr lang="de-DE" smtClean="0">
                <a:ea typeface="ＭＳ Ｐゴシック" pitchFamily="34" charset="-128"/>
              </a:rPr>
              <a:pPr/>
              <a:t>4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CH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B69ACE8F-6352-4E07-8127-292C2261A81F}" type="slidenum">
              <a:rPr lang="de-DE" smtClean="0">
                <a:ea typeface="ＭＳ Ｐゴシック" pitchFamily="34" charset="-128"/>
              </a:rPr>
              <a:pPr/>
              <a:t>5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CH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43204FDA-8C2A-4F45-96A2-ECE464BEE5FB}" type="slidenum">
              <a:rPr lang="de-DE" smtClean="0">
                <a:ea typeface="ＭＳ Ｐゴシック" pitchFamily="34" charset="-128"/>
              </a:rPr>
              <a:pPr/>
              <a:t>6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CH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CF61A397-F2C8-4D42-BD8B-26353C9848B8}" type="slidenum">
              <a:rPr lang="de-DE" smtClean="0">
                <a:ea typeface="ＭＳ Ｐゴシック" pitchFamily="34" charset="-128"/>
              </a:rPr>
              <a:pPr/>
              <a:t>7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CH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C4EDC-722F-4E61-B3F9-A792D27C0B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307C1-0EBD-4F13-BB89-84A77B12A2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CB065-2714-4995-8B28-D15357D1C3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 b="1" i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5070-5884-4155-A536-3C68FAA398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B1188-296D-4EB3-9A2E-37EEEE8E8D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A03CB-94F3-485A-BFC5-4D900A134D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B6B5-2B46-43DE-8C76-9D78D09607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E6BF4-FB47-439D-A701-21847316C4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795A3-839C-4A21-9E23-268316E95F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7D8AA-2EB8-4EFE-8C8D-2BBF02CC3E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32EA-FDFA-46B4-9529-37A198ADFF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74638"/>
            <a:ext cx="74279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F9A3E8A-C2F7-4844-A447-0476FF25B6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ProfiKarrikature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71775" y="5876925"/>
            <a:ext cx="3429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swissorienteeri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659563" y="-1588"/>
            <a:ext cx="24384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2" descr="J+S_d_f_4farbi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07950" y="100013"/>
            <a:ext cx="8636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8"/>
          <p:cNvSpPr>
            <a:spLocks noChangeArrowheads="1"/>
          </p:cNvSpPr>
          <p:nvPr/>
        </p:nvSpPr>
        <p:spPr bwMode="auto">
          <a:xfrm>
            <a:off x="107950" y="836613"/>
            <a:ext cx="9148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539750" indent="-539750"/>
            <a:r>
              <a:rPr lang="de-CH" sz="3600" b="1" i="1">
                <a:sym typeface="Wingdings" pitchFamily="2" charset="2"/>
              </a:rPr>
              <a:t>Unterrichts-Übungsmöglichkeiten</a:t>
            </a:r>
            <a:br>
              <a:rPr lang="de-CH" sz="3600" b="1" i="1">
                <a:sym typeface="Wingdings" pitchFamily="2" charset="2"/>
              </a:rPr>
            </a:br>
            <a:r>
              <a:rPr lang="de-CH" sz="3600" b="1" i="1">
                <a:sym typeface="Wingdings" pitchFamily="2" charset="2"/>
              </a:rPr>
              <a:t>						in diesem Kurs </a:t>
            </a:r>
            <a:endParaRPr lang="de-CH" sz="2800">
              <a:sym typeface="Wingdings" pitchFamily="2" charset="2"/>
            </a:endParaRPr>
          </a:p>
        </p:txBody>
      </p:sp>
      <p:graphicFrame>
        <p:nvGraphicFramePr>
          <p:cNvPr id="15405" name="Group 45"/>
          <p:cNvGraphicFramePr>
            <a:graphicFrameLocks noGrp="1"/>
          </p:cNvGraphicFramePr>
          <p:nvPr/>
        </p:nvGraphicFramePr>
        <p:xfrm>
          <a:off x="395288" y="2349500"/>
          <a:ext cx="8345487" cy="3251200"/>
        </p:xfrm>
        <a:graphic>
          <a:graphicData uri="http://schemas.openxmlformats.org/drawingml/2006/table">
            <a:tbl>
              <a:tblPr/>
              <a:tblGrid>
                <a:gridCol w="2576512"/>
                <a:gridCol w="1090613"/>
                <a:gridCol w="2454275"/>
                <a:gridCol w="22240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Kursteil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Fokus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Niveau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Gelände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NORDA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Einsteigende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Schulareal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Trainingslehre I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Fortgeschrittene &amp; Könner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Schulareal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Trainingslehre II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Halle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OL in der Halle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Alle Niveaus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Halle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Lehrübung I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Einsteigende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Wald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Lehrübung II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Fortgeschittene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Wald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989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pitchFamily="2" charset="2"/>
            </a:endParaRPr>
          </a:p>
        </p:txBody>
      </p:sp>
      <p:pic>
        <p:nvPicPr>
          <p:cNvPr id="17410" name="Bild 1" descr="1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773238"/>
            <a:ext cx="25003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Bild 6" descr="5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8650" y="2852738"/>
            <a:ext cx="21240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ea typeface="ＭＳ Ｐゴシック" pitchFamily="34" charset="-128"/>
              </a:rPr>
              <a:t>NORDA</a:t>
            </a:r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pitchFamily="2" charset="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850" y="1914525"/>
            <a:ext cx="8281988" cy="24622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1270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>
            <a:spAutoFit/>
          </a:bodyPr>
          <a:lstStyle/>
          <a:p>
            <a:pPr marL="263525" indent="-263525">
              <a:spcBef>
                <a:spcPct val="30000"/>
              </a:spcBef>
              <a:defRPr/>
            </a:pPr>
            <a:r>
              <a:rPr lang="de-CH" sz="4400" b="1">
                <a:ea typeface="ＭＳ Ｐゴシック" charset="0"/>
                <a:cs typeface="ＭＳ Ｐゴシック" charset="0"/>
              </a:rPr>
              <a:t>N</a:t>
            </a:r>
            <a:r>
              <a:rPr lang="de-CH" sz="3200" b="1">
                <a:ea typeface="ＭＳ Ｐゴシック" charset="0"/>
                <a:cs typeface="ＭＳ Ｐゴシック" charset="0"/>
              </a:rPr>
              <a:t>  Nordrichtung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3200">
                <a:ea typeface="ＭＳ Ｐゴシック" charset="0"/>
                <a:cs typeface="ＭＳ Ｐゴシック" charset="0"/>
              </a:rPr>
              <a:t>Eine Karte nach dem Gelände oder mit einem Kompass nach Norden ausrichten</a:t>
            </a:r>
          </a:p>
          <a:p>
            <a:pPr marL="263525" indent="-263525">
              <a:spcBef>
                <a:spcPct val="30000"/>
              </a:spcBef>
              <a:defRPr/>
            </a:pPr>
            <a:endParaRPr lang="de-DE" sz="2800">
              <a:ea typeface="ＭＳ Ｐゴシック" charset="0"/>
              <a:cs typeface="ＭＳ Ｐゴシック" charset="0"/>
              <a:sym typeface="Wingdings" charset="0"/>
            </a:endParaRPr>
          </a:p>
        </p:txBody>
      </p:sp>
      <p:sp>
        <p:nvSpPr>
          <p:cNvPr id="1945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smtClean="0">
                <a:solidFill>
                  <a:srgbClr val="FF0000"/>
                </a:solidFill>
                <a:ea typeface="ＭＳ Ｐゴシック" pitchFamily="34" charset="-128"/>
              </a:rPr>
              <a:t>N</a:t>
            </a:r>
            <a:r>
              <a:rPr lang="de-DE" smtClean="0">
                <a:ea typeface="ＭＳ Ｐゴシック" pitchFamily="34" charset="-128"/>
              </a:rPr>
              <a:t>ORDA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pitchFamily="2" charset="2"/>
            </a:endParaRP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7019925" y="836613"/>
            <a:ext cx="1512888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81000" y="1676400"/>
            <a:ext cx="8281988" cy="393858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1270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>
            <a:spAutoFit/>
          </a:bodyPr>
          <a:lstStyle/>
          <a:p>
            <a:pPr marL="263525" indent="-263525">
              <a:spcBef>
                <a:spcPct val="30000"/>
              </a:spcBef>
              <a:defRPr/>
            </a:pPr>
            <a:r>
              <a:rPr lang="de-CH" sz="4400" b="1" dirty="0">
                <a:ea typeface="ＭＳ Ｐゴシック" charset="0"/>
                <a:cs typeface="ＭＳ Ｐゴシック" charset="0"/>
              </a:rPr>
              <a:t>O </a:t>
            </a:r>
            <a:r>
              <a:rPr lang="de-CH" sz="3200" b="1" dirty="0">
                <a:ea typeface="ＭＳ Ｐゴシック" charset="0"/>
                <a:cs typeface="ＭＳ Ｐゴシック" charset="0"/>
              </a:rPr>
              <a:t> Orientieren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3200" dirty="0">
                <a:ea typeface="ＭＳ Ｐゴシック" charset="0"/>
                <a:cs typeface="ＭＳ Ｐゴシック" charset="0"/>
              </a:rPr>
              <a:t>Die Karte lesen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3200" dirty="0">
                <a:ea typeface="ＭＳ Ｐゴシック" charset="0"/>
                <a:cs typeface="ＭＳ Ｐゴシック" charset="0"/>
              </a:rPr>
              <a:t>Eine Route vorausplanen 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3200" dirty="0">
                <a:ea typeface="ＭＳ Ｐゴシック" charset="0"/>
                <a:cs typeface="ＭＳ Ｐゴシック" charset="0"/>
              </a:rPr>
              <a:t>Sich auffangen 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3200" dirty="0">
                <a:ea typeface="ＭＳ Ｐゴシック" charset="0"/>
                <a:cs typeface="ＭＳ Ｐゴシック" charset="0"/>
              </a:rPr>
              <a:t>Daumengriff anwenden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3200" dirty="0">
                <a:ea typeface="ＭＳ Ｐゴシック" charset="0"/>
                <a:cs typeface="ＭＳ Ｐゴシック" charset="0"/>
              </a:rPr>
              <a:t>Hinter der Karte stehen</a:t>
            </a:r>
            <a:endParaRPr lang="de-DE" sz="2800" dirty="0">
              <a:ea typeface="ＭＳ Ｐゴシック" charset="0"/>
              <a:cs typeface="ＭＳ Ｐゴシック" charset="0"/>
              <a:sym typeface="Wingdings" charset="0"/>
            </a:endParaRPr>
          </a:p>
        </p:txBody>
      </p:sp>
      <p:sp>
        <p:nvSpPr>
          <p:cNvPr id="2150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N</a:t>
            </a:r>
            <a:r>
              <a:rPr lang="de-DE" b="1" smtClean="0">
                <a:solidFill>
                  <a:srgbClr val="FF0000"/>
                </a:solidFill>
                <a:ea typeface="ＭＳ Ｐゴシック" pitchFamily="34" charset="-128"/>
              </a:rPr>
              <a:t>O</a:t>
            </a:r>
            <a:r>
              <a:rPr lang="de-DE" smtClean="0">
                <a:ea typeface="ＭＳ Ｐゴシック" pitchFamily="34" charset="-128"/>
              </a:rPr>
              <a:t>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pitchFamily="2" charset="2"/>
            </a:endParaRP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7019925" y="836613"/>
            <a:ext cx="1512888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04800" y="2492375"/>
            <a:ext cx="8281988" cy="18923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1270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>
            <a:spAutoFit/>
          </a:bodyPr>
          <a:lstStyle/>
          <a:p>
            <a:pPr marL="263525" indent="-263525">
              <a:spcBef>
                <a:spcPct val="30000"/>
              </a:spcBef>
              <a:defRPr/>
            </a:pPr>
            <a:r>
              <a:rPr lang="de-CH" sz="4400" b="1">
                <a:ea typeface="ＭＳ Ｐゴシック" charset="0"/>
                <a:cs typeface="ＭＳ Ｐゴシック" charset="0"/>
              </a:rPr>
              <a:t>R</a:t>
            </a:r>
            <a:r>
              <a:rPr lang="de-CH" sz="3200" b="1">
                <a:ea typeface="ＭＳ Ｐゴシック" charset="0"/>
                <a:cs typeface="ＭＳ Ｐゴシック" charset="0"/>
              </a:rPr>
              <a:t>  Richtung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3200">
                <a:ea typeface="ＭＳ Ｐゴシック" charset="0"/>
                <a:cs typeface="ＭＳ Ｐゴシック" charset="0"/>
              </a:rPr>
              <a:t>Mit der Methode „Kompass auf Karte“ eine Richtung im Gelände einhalten</a:t>
            </a:r>
            <a:endParaRPr lang="de-DE" sz="2800">
              <a:ea typeface="ＭＳ Ｐゴシック" charset="0"/>
              <a:cs typeface="ＭＳ Ｐゴシック" charset="0"/>
              <a:sym typeface="Wingdings" charset="0"/>
            </a:endParaRPr>
          </a:p>
        </p:txBody>
      </p:sp>
      <p:sp>
        <p:nvSpPr>
          <p:cNvPr id="2355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NO</a:t>
            </a:r>
            <a:r>
              <a:rPr lang="de-DE" b="1" smtClean="0">
                <a:solidFill>
                  <a:srgbClr val="FF0000"/>
                </a:solidFill>
                <a:ea typeface="ＭＳ Ｐゴシック" pitchFamily="34" charset="-128"/>
              </a:rPr>
              <a:t>R</a:t>
            </a:r>
            <a:r>
              <a:rPr lang="de-DE" smtClean="0">
                <a:ea typeface="ＭＳ Ｐゴシック" pitchFamily="34" charset="-128"/>
              </a:rPr>
              <a:t>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pitchFamily="2" charset="2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7019925" y="836613"/>
            <a:ext cx="1512888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23850" y="2198688"/>
            <a:ext cx="8281988" cy="18923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1270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>
            <a:spAutoFit/>
          </a:bodyPr>
          <a:lstStyle/>
          <a:p>
            <a:pPr marL="263525" indent="-263525">
              <a:spcBef>
                <a:spcPct val="30000"/>
              </a:spcBef>
              <a:defRPr/>
            </a:pPr>
            <a:r>
              <a:rPr lang="de-CH" sz="4400" b="1" dirty="0">
                <a:ea typeface="ＭＳ Ｐゴシック" charset="0"/>
                <a:cs typeface="ＭＳ Ｐゴシック" charset="0"/>
              </a:rPr>
              <a:t>D</a:t>
            </a:r>
            <a:r>
              <a:rPr lang="de-CH" sz="3200" b="1" dirty="0">
                <a:ea typeface="ＭＳ Ｐゴシック" charset="0"/>
                <a:cs typeface="ＭＳ Ｐゴシック" charset="0"/>
              </a:rPr>
              <a:t>  Distanz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3200" dirty="0">
                <a:ea typeface="ＭＳ Ｐゴシック" charset="0"/>
                <a:cs typeface="ＭＳ Ｐゴシック" charset="0"/>
              </a:rPr>
              <a:t>Eine Kartendistanz in die wirkliche Distanz umrechnen und im Gelände einhalten</a:t>
            </a:r>
            <a:endParaRPr lang="de-DE" sz="2800" dirty="0">
              <a:ea typeface="ＭＳ Ｐゴシック" charset="0"/>
              <a:cs typeface="ＭＳ Ｐゴシック" charset="0"/>
              <a:sym typeface="Wingdings" charset="0"/>
            </a:endParaRPr>
          </a:p>
        </p:txBody>
      </p:sp>
      <p:sp>
        <p:nvSpPr>
          <p:cNvPr id="2560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NOR</a:t>
            </a:r>
            <a:r>
              <a:rPr lang="de-DE" b="1" smtClean="0">
                <a:solidFill>
                  <a:srgbClr val="FF0000"/>
                </a:solidFill>
                <a:ea typeface="ＭＳ Ｐゴシック" pitchFamily="34" charset="-128"/>
              </a:rPr>
              <a:t>D</a:t>
            </a:r>
            <a:r>
              <a:rPr lang="de-DE" smtClean="0">
                <a:ea typeface="ＭＳ Ｐゴシック" pitchFamily="34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pitchFamily="2" charset="2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7019925" y="836613"/>
            <a:ext cx="1512888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23850" y="1447800"/>
            <a:ext cx="8281988" cy="42148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1270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>
            <a:spAutoFit/>
          </a:bodyPr>
          <a:lstStyle/>
          <a:p>
            <a:pPr marL="263525" indent="-263525">
              <a:spcBef>
                <a:spcPct val="30000"/>
              </a:spcBef>
              <a:defRPr/>
            </a:pPr>
            <a:r>
              <a:rPr lang="de-CH" sz="4000" b="1">
                <a:cs typeface="+mn-cs"/>
              </a:rPr>
              <a:t>A</a:t>
            </a:r>
            <a:r>
              <a:rPr lang="de-CH" sz="2800" b="1">
                <a:cs typeface="+mn-cs"/>
              </a:rPr>
              <a:t>  Auf oder Ab?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2800">
                <a:cs typeface="+mn-cs"/>
              </a:rPr>
              <a:t>Ebenes oder steiles Gelände?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2800">
                <a:cs typeface="+mn-cs"/>
              </a:rPr>
              <a:t>Eng zusammenliegende Höhenkurven bedeuten steiles Gelände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2800">
                <a:cs typeface="+mn-cs"/>
              </a:rPr>
              <a:t>Weit auseinanderliegende Höhenkurven bedeuten flaches Gelände</a:t>
            </a:r>
          </a:p>
          <a:p>
            <a:pPr marL="263525" indent="-263525">
              <a:spcBef>
                <a:spcPct val="30000"/>
              </a:spcBef>
              <a:defRPr/>
            </a:pPr>
            <a:r>
              <a:rPr lang="de-CH" sz="2800">
                <a:cs typeface="+mn-cs"/>
              </a:rPr>
              <a:t>Typische Geländeformen aus dem Kurvenbild erkennen</a:t>
            </a:r>
            <a:endParaRPr lang="de-DE" sz="2400">
              <a:cs typeface="+mn-cs"/>
              <a:sym typeface="Wingdings" pitchFamily="2" charset="2"/>
            </a:endParaRPr>
          </a:p>
        </p:txBody>
      </p:sp>
      <p:sp>
        <p:nvSpPr>
          <p:cNvPr id="2765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NORD</a:t>
            </a:r>
            <a:r>
              <a:rPr lang="de-DE" b="1" smtClean="0">
                <a:solidFill>
                  <a:srgbClr val="FF0000"/>
                </a:solidFill>
                <a:ea typeface="ＭＳ Ｐゴシック" pitchFamily="34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build="p" animBg="1" autoUpdateAnimBg="0"/>
    </p:bld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0</TotalTime>
  <Words>135</Words>
  <Application>Microsoft Macintosh PowerPoint</Application>
  <PresentationFormat>Bildschirmpräsentation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ＭＳ Ｐゴシック</vt:lpstr>
      <vt:lpstr>Wingdings</vt:lpstr>
      <vt:lpstr>1_Standarddesign</vt:lpstr>
      <vt:lpstr>Folie 1</vt:lpstr>
      <vt:lpstr>NORDA</vt:lpstr>
      <vt:lpstr>NORDA</vt:lpstr>
      <vt:lpstr>NORDA</vt:lpstr>
      <vt:lpstr>NORDA</vt:lpstr>
      <vt:lpstr>NORDA</vt:lpstr>
      <vt:lpstr>NORDA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.wsadmin</dc:creator>
  <cp:lastModifiedBy>Ursula</cp:lastModifiedBy>
  <cp:revision>82</cp:revision>
  <dcterms:created xsi:type="dcterms:W3CDTF">2010-05-13T07:30:45Z</dcterms:created>
  <dcterms:modified xsi:type="dcterms:W3CDTF">2014-12-07T15:34:56Z</dcterms:modified>
</cp:coreProperties>
</file>