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101"/>
    <a:srgbClr val="C66402"/>
    <a:srgbClr val="FFFF66"/>
    <a:srgbClr val="FF0000"/>
    <a:srgbClr val="0000FF"/>
    <a:srgbClr val="F4F4F4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C54EF9-80E7-1F42-9403-453531024D7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76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CB7892-6442-8D49-A637-21DD824BB9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094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0626670-1749-324D-B96A-BB40B0C6896C}" type="slidenum">
              <a:rPr lang="de-DE" sz="1200">
                <a:latin typeface="Arial" charset="0"/>
              </a:rPr>
              <a:pPr eaLnBrk="1" hangingPunct="1"/>
              <a:t>1</a:t>
            </a:fld>
            <a:endParaRPr lang="de-DE" sz="1200">
              <a:latin typeface="Arial" charset="0"/>
            </a:endParaRPr>
          </a:p>
        </p:txBody>
      </p:sp>
      <p:sp>
        <p:nvSpPr>
          <p:cNvPr id="15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95BFC88-EB7E-B24F-8EF0-85A3EFF8D02D}" type="slidenum">
              <a:rPr lang="de-DE" sz="1200"/>
              <a:pPr eaLnBrk="1" hangingPunct="1"/>
              <a:t>2</a:t>
            </a:fld>
            <a:endParaRPr lang="de-DE" sz="1200"/>
          </a:p>
        </p:txBody>
      </p:sp>
      <p:sp>
        <p:nvSpPr>
          <p:cNvPr id="17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43CF634-7D26-3A48-BF68-6FBD89434015}" type="slidenum">
              <a:rPr lang="de-DE" sz="1200">
                <a:latin typeface="Arial" charset="0"/>
              </a:rPr>
              <a:pPr eaLnBrk="1" hangingPunct="1"/>
              <a:t>3</a:t>
            </a:fld>
            <a:endParaRPr lang="de-DE" sz="1200">
              <a:latin typeface="Arial" charset="0"/>
            </a:endParaRPr>
          </a:p>
        </p:txBody>
      </p:sp>
      <p:sp>
        <p:nvSpPr>
          <p:cNvPr id="19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AA59CFB-16EA-4E4D-BD40-E8DDB0ADEDC3}" type="slidenum">
              <a:rPr lang="de-DE" sz="1200">
                <a:latin typeface="Arial" charset="0"/>
              </a:rPr>
              <a:pPr eaLnBrk="1" hangingPunct="1"/>
              <a:t>4</a:t>
            </a:fld>
            <a:endParaRPr lang="de-DE" sz="1200">
              <a:latin typeface="Arial" charset="0"/>
            </a:endParaRPr>
          </a:p>
        </p:txBody>
      </p:sp>
      <p:sp>
        <p:nvSpPr>
          <p:cNvPr id="21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928724C-1F4F-C54B-9E1B-D367BB625AC8}" type="slidenum">
              <a:rPr lang="de-DE" sz="1200"/>
              <a:pPr eaLnBrk="1" hangingPunct="1"/>
              <a:t>5</a:t>
            </a:fld>
            <a:endParaRPr lang="de-DE" sz="1200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 smtClean="0"/>
              <a:t>Master-Untertitelformat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32CBC-0171-AC48-A7D8-5EA5FB9250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22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E224A-46C8-3440-91C9-25B305BA51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00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57A79-9073-3F40-B92A-1496A10DE3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193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 b="0" i="0"/>
            </a:lvl1pPr>
          </a:lstStyle>
          <a:p>
            <a:r>
              <a:rPr lang="de-CH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3DAA8-7F4E-E944-86C2-A4BE54E4D7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87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82D90-F99F-3B40-90A7-94C1D83E58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732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D31F2-DF25-5847-93DE-3948BBB1E4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156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DD702-810B-3F43-87F9-3D4BBEF6F66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35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EAC4-4ED1-C340-B43B-32BB9317E3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384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FD3A-3126-BE48-A249-5AAE197E41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80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1418B-7161-DD44-8AC7-8DC6322458D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25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499C0-9CA7-BF4C-AF95-FDDD94A900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930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116632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545711-3584-0243-BC1E-EEAB052EB5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1" name="Picture 7" descr="ProfiKarrikaturen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876925"/>
            <a:ext cx="34290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1" descr="swissorienteering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-1588"/>
            <a:ext cx="2438400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2" descr="J+S_d_f_4farbi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0013"/>
            <a:ext cx="86360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611188" y="2997200"/>
            <a:ext cx="1841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</a:tabLst>
            </a:pPr>
            <a:endParaRPr lang="de-CH" sz="2800">
              <a:latin typeface="Arial" charset="0"/>
              <a:cs typeface="Arial" charset="0"/>
            </a:endParaRPr>
          </a:p>
          <a:p>
            <a:pPr>
              <a:tabLst>
                <a:tab pos="228600" algn="l"/>
              </a:tabLst>
            </a:pPr>
            <a:endParaRPr lang="de-DE" sz="2800">
              <a:latin typeface="Arial" charset="0"/>
              <a:cs typeface="Arial" charset="0"/>
            </a:endParaRPr>
          </a:p>
          <a:p>
            <a:pPr>
              <a:tabLst>
                <a:tab pos="228600" algn="l"/>
              </a:tabLst>
            </a:pPr>
            <a:endParaRPr lang="de-DE" sz="2800">
              <a:latin typeface="Arial" charset="0"/>
              <a:cs typeface="Arial" charset="0"/>
              <a:sym typeface="Wingdings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90600" y="1371600"/>
            <a:ext cx="7239000" cy="4278313"/>
          </a:xfrm>
          <a:prstGeom prst="rect">
            <a:avLst/>
          </a:prstGeom>
          <a:solidFill>
            <a:schemeClr val="bg1"/>
          </a:solidFill>
          <a:ln w="38100">
            <a:solidFill>
              <a:srgbClr val="008000"/>
            </a:solidFill>
            <a:miter lim="800000"/>
            <a:headEnd/>
            <a:tailEnd/>
          </a:ln>
          <a:effectLst>
            <a:outerShdw blurRad="63500" dist="254000" dir="2700000" algn="ctr" rotWithShape="0">
              <a:schemeClr val="bg2">
                <a:alpha val="75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marL="384175" indent="-384175">
              <a:spcBef>
                <a:spcPct val="50000"/>
              </a:spcBef>
              <a:defRPr/>
            </a:pPr>
            <a:endParaRPr lang="de-CH" sz="1200">
              <a:latin typeface="Arial"/>
              <a:cs typeface="Arial"/>
            </a:endParaRPr>
          </a:p>
          <a:p>
            <a:pPr marL="384175" indent="-384175">
              <a:spcBef>
                <a:spcPct val="50000"/>
              </a:spcBef>
              <a:defRPr/>
            </a:pPr>
            <a:r>
              <a:rPr lang="de-CH" sz="3200" b="1">
                <a:solidFill>
                  <a:srgbClr val="008000"/>
                </a:solidFill>
                <a:latin typeface="Arial"/>
                <a:cs typeface="Arial"/>
              </a:rPr>
              <a:t>Lernjournal:</a:t>
            </a:r>
          </a:p>
          <a:p>
            <a:pPr marL="384175" indent="-384175">
              <a:spcBef>
                <a:spcPct val="50000"/>
              </a:spcBef>
              <a:buFont typeface="Wingdings" charset="0"/>
              <a:buChar char="ü"/>
              <a:defRPr/>
            </a:pPr>
            <a:r>
              <a:rPr lang="de-CH" sz="2800">
                <a:latin typeface="Arial"/>
                <a:cs typeface="Arial"/>
              </a:rPr>
              <a:t>Was habe ich Neues gelernt?</a:t>
            </a:r>
          </a:p>
          <a:p>
            <a:pPr marL="384175" indent="-384175">
              <a:spcBef>
                <a:spcPct val="50000"/>
              </a:spcBef>
              <a:buFont typeface="Wingdings" charset="0"/>
              <a:buChar char="ü"/>
              <a:defRPr/>
            </a:pPr>
            <a:r>
              <a:rPr lang="de-CH" sz="2800">
                <a:latin typeface="Arial"/>
                <a:cs typeface="Arial"/>
              </a:rPr>
              <a:t>Was vom Gehörten finde ich besonders wichtig / merke ich mir ganz besonders?</a:t>
            </a:r>
          </a:p>
          <a:p>
            <a:pPr marL="384175" indent="-384175">
              <a:spcBef>
                <a:spcPct val="50000"/>
              </a:spcBef>
              <a:buFont typeface="Wingdings" charset="0"/>
              <a:buChar char="ü"/>
              <a:defRPr/>
            </a:pPr>
            <a:r>
              <a:rPr lang="de-CH" sz="2800">
                <a:latin typeface="Arial"/>
                <a:cs typeface="Arial"/>
              </a:rPr>
              <a:t>In welches Thema möchte ich mich noch vertiefen?</a:t>
            </a:r>
            <a:endParaRPr lang="de-CH" sz="3200">
              <a:latin typeface="Arial"/>
              <a:cs typeface="Arial"/>
            </a:endParaRPr>
          </a:p>
          <a:p>
            <a:pPr marL="384175" indent="-384175">
              <a:spcBef>
                <a:spcPct val="50000"/>
              </a:spcBef>
              <a:buFont typeface="Wingdings" charset="0"/>
              <a:buChar char="ü"/>
              <a:defRPr/>
            </a:pPr>
            <a:endParaRPr lang="de-CH" sz="1600">
              <a:latin typeface="Arial"/>
              <a:cs typeface="Arial"/>
            </a:endParaRPr>
          </a:p>
        </p:txBody>
      </p:sp>
      <p:pic>
        <p:nvPicPr>
          <p:cNvPr id="14340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0" y="11430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OL unterrichten / </a:t>
            </a:r>
            <a:r>
              <a:rPr lang="de-DE" dirty="0" smtClean="0"/>
              <a:t>NORDA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6786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Bild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663516"/>
            <a:ext cx="796925" cy="1143000"/>
          </a:xfrm>
          <a:prstGeom prst="rect">
            <a:avLst/>
          </a:prstGeom>
          <a:ln>
            <a:solidFill>
              <a:schemeClr val="bg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178175" y="3214688"/>
            <a:ext cx="3155950" cy="49530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>
                <a:latin typeface="Tahoma" charset="0"/>
              </a:rPr>
              <a:t>L: physische Faktoren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333625" y="4510088"/>
            <a:ext cx="1258888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2000">
                <a:latin typeface="Tahoma" charset="0"/>
              </a:rPr>
              <a:t>Ausdauer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867025" y="1600200"/>
            <a:ext cx="754063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2000">
                <a:latin typeface="Tahoma" charset="0"/>
              </a:rPr>
              <a:t>Kraft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991225" y="4510088"/>
            <a:ext cx="1738313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2000">
                <a:latin typeface="Tahoma" charset="0"/>
              </a:rPr>
              <a:t>Beweglichkeit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619625" y="1825625"/>
            <a:ext cx="1627188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2000">
                <a:latin typeface="Tahoma" charset="0"/>
              </a:rPr>
              <a:t>Koordination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421563" y="5119688"/>
            <a:ext cx="1417637" cy="369887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1800">
                <a:latin typeface="Tahoma" charset="0"/>
              </a:rPr>
              <a:t>Gelenkigkeit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629400" y="5715000"/>
            <a:ext cx="1581150" cy="369888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1800">
                <a:latin typeface="Tahoma" charset="0"/>
              </a:rPr>
              <a:t>Dehnfähigkeit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981825" y="301625"/>
            <a:ext cx="1619250" cy="369888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1800">
                <a:latin typeface="Tahoma" charset="0"/>
              </a:rPr>
              <a:t>Orientierungsf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6981825" y="987425"/>
            <a:ext cx="1905000" cy="369888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1800">
                <a:latin typeface="Tahoma" charset="0"/>
              </a:rPr>
              <a:t>Differenzierungsf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981825" y="1749425"/>
            <a:ext cx="1749425" cy="369888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1800">
                <a:latin typeface="Tahoma" charset="0"/>
              </a:rPr>
              <a:t>Gleichgewichtsf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981825" y="2525713"/>
            <a:ext cx="1238250" cy="369887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1800">
                <a:latin typeface="Tahoma" charset="0"/>
              </a:rPr>
              <a:t>Reaktionsf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6981825" y="3287713"/>
            <a:ext cx="1803400" cy="369887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1800">
                <a:latin typeface="Tahoma" charset="0"/>
              </a:rPr>
              <a:t>Rhytmisierungsf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96875" y="533400"/>
            <a:ext cx="1481138" cy="369888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1800">
                <a:latin typeface="Tahoma" charset="0"/>
              </a:rPr>
              <a:t>Maximalkraft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84188" y="1295400"/>
            <a:ext cx="1393825" cy="369888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1800">
                <a:latin typeface="Tahoma" charset="0"/>
              </a:rPr>
              <a:t>Reaktivkraft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12763" y="2057400"/>
            <a:ext cx="1365250" cy="369888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1800">
                <a:latin typeface="Tahoma" charset="0"/>
              </a:rPr>
              <a:t>Schnellkraft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76225" y="2757488"/>
            <a:ext cx="1601788" cy="369887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1800">
                <a:latin typeface="Tahoma" charset="0"/>
              </a:rPr>
              <a:t>Kraftausdauer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116013" y="4281488"/>
            <a:ext cx="762000" cy="369887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1800">
                <a:latin typeface="Tahoma" charset="0"/>
              </a:rPr>
              <a:t>aerob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28600" y="4891088"/>
            <a:ext cx="1646238" cy="644525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de-CH" sz="1800">
                <a:latin typeface="Tahoma" charset="0"/>
              </a:rPr>
              <a:t>anaerob,</a:t>
            </a:r>
            <a:br>
              <a:rPr lang="de-CH" sz="1800">
                <a:latin typeface="Tahoma" charset="0"/>
              </a:rPr>
            </a:br>
            <a:r>
              <a:rPr lang="de-CH" sz="1800">
                <a:latin typeface="Tahoma" charset="0"/>
              </a:rPr>
              <a:t>Stehvermögen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4010025" y="5119688"/>
            <a:ext cx="1608138" cy="425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de-CH" sz="2000">
                <a:latin typeface="Tahoma" charset="0"/>
              </a:rPr>
              <a:t>Schnelligkeit</a:t>
            </a:r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 flipH="1" flipV="1">
            <a:off x="3617913" y="1730375"/>
            <a:ext cx="598487" cy="1470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V="1">
            <a:off x="4210050" y="2025650"/>
            <a:ext cx="412750" cy="1184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H="1">
            <a:off x="3587750" y="3702050"/>
            <a:ext cx="831850" cy="995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>
            <a:off x="4432300" y="3708400"/>
            <a:ext cx="1538288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4425950" y="3708400"/>
            <a:ext cx="12700" cy="1403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V="1">
            <a:off x="6248400" y="454025"/>
            <a:ext cx="7239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V="1">
            <a:off x="6267450" y="1168400"/>
            <a:ext cx="72390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V="1">
            <a:off x="6248400" y="1920875"/>
            <a:ext cx="733425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>
            <a:off x="6248400" y="2006600"/>
            <a:ext cx="733425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>
            <a:off x="6257925" y="2016125"/>
            <a:ext cx="723900" cy="143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>
            <a:off x="6781800" y="4953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6772275" y="4943475"/>
            <a:ext cx="438150" cy="771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H="1" flipV="1">
            <a:off x="1876425" y="4448175"/>
            <a:ext cx="438150" cy="257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flipH="1">
            <a:off x="1876425" y="4714875"/>
            <a:ext cx="45720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flipH="1">
            <a:off x="1876425" y="1828800"/>
            <a:ext cx="981075" cy="1095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H="1">
            <a:off x="1882775" y="1828800"/>
            <a:ext cx="993775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flipH="1" flipV="1">
            <a:off x="1882775" y="1482725"/>
            <a:ext cx="96520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flipH="1" flipV="1">
            <a:off x="1876425" y="685800"/>
            <a:ext cx="990600" cy="1116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423" name="Rechteck 40"/>
          <p:cNvSpPr>
            <a:spLocks noChangeArrowheads="1"/>
          </p:cNvSpPr>
          <p:nvPr/>
        </p:nvSpPr>
        <p:spPr bwMode="auto">
          <a:xfrm>
            <a:off x="2051050" y="6273800"/>
            <a:ext cx="553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539750" indent="-539750"/>
            <a:r>
              <a:rPr lang="de-DE" sz="3200">
                <a:solidFill>
                  <a:srgbClr val="FF0000"/>
                </a:solidFill>
                <a:latin typeface="Arial" charset="0"/>
                <a:sym typeface="Wingdings" charset="0"/>
              </a:rPr>
              <a:t> LHB Physis; </a:t>
            </a:r>
            <a:r>
              <a:rPr lang="de-CH" sz="3200">
                <a:solidFill>
                  <a:srgbClr val="FF0000"/>
                </a:solidFill>
                <a:latin typeface="Arial" charset="0"/>
              </a:rPr>
              <a:t>KLM S.18, 19</a:t>
            </a:r>
          </a:p>
        </p:txBody>
      </p:sp>
    </p:spTree>
    <p:extLst>
      <p:ext uri="{BB962C8B-B14F-4D97-AF65-F5344CB8AC3E}">
        <p14:creationId xmlns:p14="http://schemas.microsoft.com/office/powerpoint/2010/main" val="318444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2052" grpId="0" animBg="1"/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nimBg="1"/>
      <p:bldP spid="2059" grpId="0" animBg="1"/>
      <p:bldP spid="2060" grpId="0" animBg="1"/>
      <p:bldP spid="2061" grpId="0" animBg="1"/>
      <p:bldP spid="2062" grpId="0" animBg="1"/>
      <p:bldP spid="2063" grpId="0" animBg="1"/>
      <p:bldP spid="2064" grpId="0" animBg="1"/>
      <p:bldP spid="2067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 animBg="1"/>
      <p:bldP spid="2077" grpId="0" animBg="1"/>
      <p:bldP spid="2078" grpId="0" animBg="1"/>
      <p:bldP spid="2079" grpId="0" animBg="1"/>
      <p:bldP spid="2080" grpId="0" animBg="1"/>
      <p:bldP spid="2081" grpId="0" animBg="1"/>
      <p:bldP spid="2082" grpId="0" animBg="1"/>
      <p:bldP spid="2084" grpId="0" animBg="1"/>
      <p:bldP spid="2085" grpId="0" animBg="1"/>
      <p:bldP spid="2086" grpId="0" animBg="1"/>
      <p:bldP spid="2087" grpId="0" animBg="1"/>
      <p:bldP spid="2088" grpId="0" animBg="1"/>
      <p:bldP spid="20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539750" y="2349500"/>
          <a:ext cx="8066088" cy="3200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54737"/>
                <a:gridCol w="1080392"/>
                <a:gridCol w="2673047"/>
                <a:gridCol w="1757912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Kursteil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latin typeface="Arial"/>
                          <a:cs typeface="Arial"/>
                        </a:rPr>
                        <a:t>Fokus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Niveau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Gelände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8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Arial"/>
                          <a:cs typeface="Arial"/>
                        </a:rPr>
                        <a:t>NORDA</a:t>
                      </a:r>
                      <a:endParaRPr lang="de-DE" sz="2400" dirty="0">
                        <a:solidFill>
                          <a:schemeClr val="bg1">
                            <a:lumMod val="8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lang="de-DE" sz="2400" dirty="0">
                        <a:solidFill>
                          <a:schemeClr val="bg1">
                            <a:lumMod val="8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Arial"/>
                          <a:cs typeface="Arial"/>
                        </a:rPr>
                        <a:t>Einsteigende</a:t>
                      </a:r>
                      <a:endParaRPr lang="de-DE" sz="2400" dirty="0">
                        <a:solidFill>
                          <a:schemeClr val="bg1">
                            <a:lumMod val="8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Arial"/>
                          <a:cs typeface="Arial"/>
                        </a:rPr>
                        <a:t>Schulareal</a:t>
                      </a:r>
                      <a:endParaRPr lang="de-DE" sz="2400" dirty="0">
                        <a:solidFill>
                          <a:schemeClr val="bg1">
                            <a:lumMod val="8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AD5D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/>
                          <a:cs typeface="Arial"/>
                        </a:rPr>
                        <a:t>Trainingslehre I</a:t>
                      </a:r>
                      <a:endParaRPr lang="de-DE" sz="2400" b="1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Arial"/>
                          <a:cs typeface="Arial"/>
                        </a:rPr>
                        <a:t>L</a:t>
                      </a:r>
                      <a:endParaRPr lang="de-DE" sz="2400" b="1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3989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/>
                          <a:cs typeface="Arial"/>
                        </a:rPr>
                        <a:t>Fortgeschrittene &amp; Könner</a:t>
                      </a:r>
                      <a:endParaRPr lang="de-DE" sz="2400" b="1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/>
                          <a:cs typeface="Arial"/>
                        </a:rPr>
                        <a:t>Schulareal</a:t>
                      </a:r>
                      <a:endParaRPr lang="de-DE" sz="2400" b="1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3989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/>
                          <a:cs typeface="Arial"/>
                        </a:rPr>
                        <a:t>Trainingslehre II</a:t>
                      </a:r>
                      <a:endParaRPr lang="de-DE" sz="2400" b="1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Arial"/>
                          <a:cs typeface="Arial"/>
                        </a:rPr>
                        <a:t>L</a:t>
                      </a:r>
                      <a:endParaRPr lang="de-DE" sz="2400" b="1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AD5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2400" dirty="0"/>
                    </a:p>
                  </a:txBody>
                  <a:tcPr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/>
                          <a:cs typeface="Arial"/>
                        </a:rPr>
                        <a:t>Halle</a:t>
                      </a:r>
                      <a:endParaRPr lang="de-DE" sz="2400" b="1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AD5D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/>
                          <a:cs typeface="Arial"/>
                        </a:rPr>
                        <a:t>OL in der Halle</a:t>
                      </a:r>
                      <a:endParaRPr lang="de-DE" sz="2400" b="1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Arial"/>
                          <a:cs typeface="Arial"/>
                        </a:rPr>
                        <a:t>O</a:t>
                      </a:r>
                      <a:endParaRPr lang="de-DE" sz="2400" b="1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/>
                          <a:cs typeface="Arial"/>
                        </a:rPr>
                        <a:t>Alle Niveaus</a:t>
                      </a:r>
                      <a:endParaRPr lang="de-DE" sz="2400" b="1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Arial"/>
                          <a:cs typeface="Arial"/>
                        </a:rPr>
                        <a:t>Halle</a:t>
                      </a:r>
                      <a:endParaRPr lang="de-DE" sz="2400" b="1" dirty="0"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3989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solidFill>
                            <a:srgbClr val="D9D9D9"/>
                          </a:solidFill>
                          <a:latin typeface="Arial"/>
                          <a:cs typeface="Arial"/>
                        </a:rPr>
                        <a:t>Lehrübung I</a:t>
                      </a:r>
                      <a:endParaRPr lang="de-DE" sz="2400" dirty="0">
                        <a:solidFill>
                          <a:srgbClr val="D9D9D9"/>
                        </a:solidFill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solidFill>
                            <a:srgbClr val="D9D9D9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lang="de-DE" sz="2400" dirty="0">
                        <a:solidFill>
                          <a:srgbClr val="D9D9D9"/>
                        </a:solidFill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solidFill>
                            <a:srgbClr val="D9D9D9"/>
                          </a:solidFill>
                          <a:latin typeface="Arial"/>
                          <a:cs typeface="Arial"/>
                        </a:rPr>
                        <a:t>Einsteigende</a:t>
                      </a:r>
                      <a:endParaRPr lang="de-DE" sz="2400" dirty="0">
                        <a:solidFill>
                          <a:srgbClr val="D9D9D9"/>
                        </a:solidFill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AD5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solidFill>
                            <a:srgbClr val="D9D9D9"/>
                          </a:solidFill>
                          <a:latin typeface="Arial"/>
                          <a:cs typeface="Arial"/>
                        </a:rPr>
                        <a:t>Wald</a:t>
                      </a:r>
                      <a:endParaRPr lang="de-DE" sz="2400" dirty="0">
                        <a:solidFill>
                          <a:srgbClr val="D9D9D9"/>
                        </a:solidFill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AD5D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dirty="0" smtClean="0">
                          <a:solidFill>
                            <a:srgbClr val="D9D9D9"/>
                          </a:solidFill>
                          <a:latin typeface="Arial"/>
                          <a:cs typeface="Arial"/>
                        </a:rPr>
                        <a:t>Lehrübung I</a:t>
                      </a:r>
                      <a:r>
                        <a:rPr lang="de-DE" sz="2400" dirty="0">
                          <a:solidFill>
                            <a:srgbClr val="D9D9D9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lang="de-DE" sz="2400" dirty="0" smtClean="0">
                        <a:solidFill>
                          <a:srgbClr val="D9D9D9"/>
                        </a:solidFill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solidFill>
                            <a:srgbClr val="D9D9D9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lang="de-DE" sz="2400" dirty="0">
                        <a:solidFill>
                          <a:srgbClr val="D9D9D9"/>
                        </a:solidFill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err="1" smtClean="0">
                          <a:solidFill>
                            <a:srgbClr val="D9D9D9"/>
                          </a:solidFill>
                          <a:latin typeface="Arial"/>
                          <a:cs typeface="Arial"/>
                        </a:rPr>
                        <a:t>Fortgeschittene</a:t>
                      </a:r>
                      <a:endParaRPr lang="de-DE" sz="2400" dirty="0">
                        <a:solidFill>
                          <a:srgbClr val="D9D9D9"/>
                        </a:solidFill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398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solidFill>
                            <a:srgbClr val="D9D9D9"/>
                          </a:solidFill>
                          <a:latin typeface="Arial"/>
                          <a:cs typeface="Arial"/>
                        </a:rPr>
                        <a:t>Wald</a:t>
                      </a:r>
                      <a:endParaRPr lang="de-DE" sz="2400" dirty="0">
                        <a:solidFill>
                          <a:srgbClr val="D9D9D9"/>
                        </a:solidFill>
                        <a:latin typeface="Arial"/>
                        <a:cs typeface="Arial"/>
                      </a:endParaRPr>
                    </a:p>
                  </a:txBody>
                  <a:tcPr marL="91434" marR="91434">
                    <a:solidFill>
                      <a:srgbClr val="F39890"/>
                    </a:solidFill>
                  </a:tcPr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42988" y="917848"/>
            <a:ext cx="6985396" cy="1143000"/>
          </a:xfrm>
        </p:spPr>
        <p:txBody>
          <a:bodyPr/>
          <a:lstStyle/>
          <a:p>
            <a:pPr algn="ctr"/>
            <a:r>
              <a:rPr lang="de-DE" dirty="0"/>
              <a:t>Unterrichts-</a:t>
            </a:r>
            <a:r>
              <a:rPr lang="de-DE" dirty="0" smtClean="0"/>
              <a:t>Übungsmöglichkeiten in </a:t>
            </a:r>
            <a:r>
              <a:rPr lang="de-DE" dirty="0"/>
              <a:t>diesem </a:t>
            </a:r>
            <a:r>
              <a:rPr lang="de-DE" dirty="0" smtClean="0"/>
              <a:t>Kurs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2615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19490"/>
              </p:ext>
            </p:extLst>
          </p:nvPr>
        </p:nvGraphicFramePr>
        <p:xfrm>
          <a:off x="577850" y="1181124"/>
          <a:ext cx="8097838" cy="505618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86238"/>
                <a:gridCol w="215988"/>
                <a:gridCol w="6695612"/>
              </a:tblGrid>
              <a:tr h="591929">
                <a:tc gridSpan="2">
                  <a:txBody>
                    <a:bodyPr/>
                    <a:lstStyle/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Wann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25" marR="91425" marT="45726" marB="45726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Was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25" marR="91425" marT="45726" marB="45726"/>
                </a:tc>
              </a:tr>
              <a:tr h="1554600">
                <a:tc gridSpan="2">
                  <a:txBody>
                    <a:bodyPr/>
                    <a:lstStyle/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Jetzt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25" marR="91425" marT="45726" marB="45726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aseline="0" dirty="0" smtClean="0">
                          <a:latin typeface="Arial"/>
                          <a:cs typeface="Arial"/>
                        </a:rPr>
                        <a:t>Studium Physis</a:t>
                      </a:r>
                      <a:endParaRPr lang="de-DE" sz="2400" dirty="0" smtClean="0">
                        <a:latin typeface="Arial"/>
                        <a:cs typeface="Arial"/>
                      </a:endParaRPr>
                    </a:p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Vorbereiten: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de-DE" sz="2400" dirty="0" smtClean="0">
                          <a:latin typeface="Arial"/>
                          <a:cs typeface="Arial"/>
                        </a:rPr>
                        <a:t>Einlaufen im Freien</a:t>
                      </a:r>
                      <a:r>
                        <a:rPr lang="de-DE" sz="2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2400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lang="de-DE" sz="2400" dirty="0" err="1" smtClean="0">
                          <a:latin typeface="Arial"/>
                          <a:cs typeface="Arial"/>
                        </a:rPr>
                        <a:t>jedeR</a:t>
                      </a:r>
                      <a:r>
                        <a:rPr lang="de-DE" sz="2400" baseline="0" dirty="0" smtClean="0">
                          <a:latin typeface="Arial"/>
                          <a:cs typeface="Arial"/>
                        </a:rPr>
                        <a:t> eine Übung)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de-DE" sz="2400" baseline="0" dirty="0" smtClean="0">
                          <a:latin typeface="Arial"/>
                          <a:cs typeface="Arial"/>
                        </a:rPr>
                        <a:t>(L-Training von Morgen)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25" marR="91425" marT="45726" marB="45726" anchor="ctr"/>
                </a:tc>
              </a:tr>
              <a:tr h="479169">
                <a:tc gridSpan="3">
                  <a:txBody>
                    <a:bodyPr/>
                    <a:lstStyle/>
                    <a:p>
                      <a:r>
                        <a:rPr lang="de-DE" sz="2000" dirty="0" smtClean="0">
                          <a:latin typeface="Arial"/>
                          <a:cs typeface="Arial"/>
                        </a:rPr>
                        <a:t>(J+S-Teil)</a:t>
                      </a:r>
                      <a:endParaRPr lang="de-DE" sz="2000" dirty="0">
                        <a:latin typeface="Arial"/>
                        <a:cs typeface="Arial"/>
                      </a:endParaRPr>
                    </a:p>
                  </a:txBody>
                  <a:tcPr marL="91425" marR="91425" marT="45726" marB="45726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54051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16:05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25" marR="91425" marT="45726" marB="45726" anchor="ctr"/>
                </a:tc>
                <a:tc gridSpan="2">
                  <a:txBody>
                    <a:bodyPr/>
                    <a:lstStyle/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Einlaufen im Freien</a:t>
                      </a:r>
                      <a:r>
                        <a:rPr lang="de-DE" sz="2400" baseline="0" dirty="0" smtClean="0">
                          <a:latin typeface="Arial"/>
                          <a:cs typeface="Arial"/>
                        </a:rPr>
                        <a:t> mit anschl. Auswertung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25" marR="91425" marT="45726" marB="45726" anchor="ctr"/>
                </a:tc>
                <a:tc hMerge="1">
                  <a:txBody>
                    <a:bodyPr/>
                    <a:lstStyle/>
                    <a:p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94107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08:15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25" marR="91425" marT="45726" marB="45726" anchor="ctr"/>
                </a:tc>
                <a:tc gridSpan="2">
                  <a:txBody>
                    <a:bodyPr/>
                    <a:lstStyle/>
                    <a:p>
                      <a:r>
                        <a:rPr lang="de-DE" sz="2400" smtClean="0">
                          <a:latin typeface="Arial"/>
                          <a:cs typeface="Arial"/>
                        </a:rPr>
                        <a:t>30‘ Vorbereiten </a:t>
                      </a:r>
                      <a:r>
                        <a:rPr lang="de-DE" sz="2400" dirty="0" smtClean="0">
                          <a:latin typeface="Arial"/>
                          <a:cs typeface="Arial"/>
                        </a:rPr>
                        <a:t>Hallentraining</a:t>
                      </a:r>
                      <a:r>
                        <a:rPr lang="de-DE" sz="2400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de-DE" sz="2400" dirty="0" smtClean="0">
                          <a:latin typeface="Arial"/>
                          <a:cs typeface="Arial"/>
                        </a:rPr>
                        <a:t>(direkt in der Halle)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25" marR="91425" marT="45726" marB="45726" anchor="ctr"/>
                </a:tc>
                <a:tc hMerge="1">
                  <a:txBody>
                    <a:bodyPr/>
                    <a:lstStyle/>
                    <a:p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823083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09:00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25" marR="91425" marT="45726" marB="45726" anchor="ctr"/>
                </a:tc>
                <a:tc gridSpan="2">
                  <a:txBody>
                    <a:bodyPr/>
                    <a:lstStyle/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Durchführen Hallentraining</a:t>
                      </a:r>
                      <a:br>
                        <a:rPr lang="de-DE" sz="2400" dirty="0" smtClean="0">
                          <a:latin typeface="Arial"/>
                          <a:cs typeface="Arial"/>
                        </a:rPr>
                      </a:br>
                      <a:r>
                        <a:rPr lang="de-DE" sz="2400" dirty="0" smtClean="0">
                          <a:latin typeface="Arial"/>
                          <a:cs typeface="Arial"/>
                        </a:rPr>
                        <a:t>(darin eingeschoben eine kurze Hallen-OL</a:t>
                      </a:r>
                      <a:r>
                        <a:rPr lang="de-DE" sz="2400" baseline="0" dirty="0" smtClean="0">
                          <a:latin typeface="Arial"/>
                          <a:cs typeface="Arial"/>
                        </a:rPr>
                        <a:t> Übung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25" marR="91425" marT="45726" marB="45726" anchor="ctr"/>
                </a:tc>
                <a:tc hMerge="1">
                  <a:txBody>
                    <a:bodyPr/>
                    <a:lstStyle/>
                    <a:p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459249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11:00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25" marR="91425" marT="45726" marB="45726" anchor="ctr"/>
                </a:tc>
                <a:tc gridSpan="2">
                  <a:txBody>
                    <a:bodyPr/>
                    <a:lstStyle/>
                    <a:p>
                      <a:r>
                        <a:rPr lang="de-DE" sz="2400" dirty="0" smtClean="0">
                          <a:latin typeface="Arial"/>
                          <a:cs typeface="Arial"/>
                        </a:rPr>
                        <a:t>Auswertung</a:t>
                      </a:r>
                      <a:endParaRPr lang="de-DE" sz="2400" dirty="0">
                        <a:latin typeface="Arial"/>
                        <a:cs typeface="Arial"/>
                      </a:endParaRPr>
                    </a:p>
                  </a:txBody>
                  <a:tcPr marL="91425" marR="91425" marT="45726" marB="45726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Trainingslehre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7168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ChangeArrowheads="1"/>
          </p:cNvSpPr>
          <p:nvPr/>
        </p:nvSpPr>
        <p:spPr bwMode="auto">
          <a:xfrm>
            <a:off x="611188" y="2997200"/>
            <a:ext cx="1841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</a:tabLst>
            </a:pPr>
            <a:endParaRPr lang="de-CH" sz="2800"/>
          </a:p>
          <a:p>
            <a:pPr>
              <a:tabLst>
                <a:tab pos="228600" algn="l"/>
              </a:tabLst>
            </a:pPr>
            <a:endParaRPr lang="de-DE" sz="2800"/>
          </a:p>
          <a:p>
            <a:pPr>
              <a:tabLst>
                <a:tab pos="228600" algn="l"/>
              </a:tabLst>
            </a:pPr>
            <a:endParaRPr lang="de-DE" sz="2800">
              <a:sym typeface="Wingdings" charset="0"/>
            </a:endParaRPr>
          </a:p>
        </p:txBody>
      </p:sp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7019925" y="836613"/>
            <a:ext cx="1512888" cy="504825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3000" y="1352550"/>
            <a:ext cx="7239000" cy="4464050"/>
          </a:xfrm>
          <a:prstGeom prst="rect">
            <a:avLst/>
          </a:prstGeom>
          <a:solidFill>
            <a:schemeClr val="bg1"/>
          </a:solidFill>
          <a:ln w="38100">
            <a:solidFill>
              <a:srgbClr val="008000"/>
            </a:solidFill>
            <a:miter lim="800000"/>
            <a:headEnd/>
            <a:tailEnd/>
          </a:ln>
          <a:effectLst>
            <a:outerShdw blurRad="63500" dist="254000" dir="2700000" algn="ctr" rotWithShape="0">
              <a:schemeClr val="bg2">
                <a:alpha val="75000"/>
              </a:schemeClr>
            </a:outerShdw>
          </a:effectLst>
        </p:spPr>
        <p:txBody>
          <a:bodyPr anchor="ctr" anchorCtr="1">
            <a:spAutoFit/>
          </a:bodyPr>
          <a:lstStyle/>
          <a:p>
            <a:pPr marL="384175" indent="-384175">
              <a:spcBef>
                <a:spcPct val="50000"/>
              </a:spcBef>
              <a:defRPr/>
            </a:pPr>
            <a:endParaRPr lang="de-CH" sz="1200">
              <a:latin typeface="Arial" charset="0"/>
              <a:cs typeface="Arial" charset="0"/>
            </a:endParaRPr>
          </a:p>
          <a:p>
            <a:pPr marL="384175" indent="-384175">
              <a:spcBef>
                <a:spcPct val="50000"/>
              </a:spcBef>
              <a:defRPr/>
            </a:pPr>
            <a:r>
              <a:rPr lang="de-CH" sz="3200" b="1">
                <a:solidFill>
                  <a:srgbClr val="008000"/>
                </a:solidFill>
                <a:latin typeface="Arial" charset="0"/>
                <a:cs typeface="Arial" charset="0"/>
              </a:rPr>
              <a:t>Lernjournal:</a:t>
            </a:r>
          </a:p>
          <a:p>
            <a:pPr marL="384175" indent="-384175">
              <a:spcBef>
                <a:spcPct val="50000"/>
              </a:spcBef>
              <a:buFont typeface="Wingdings" charset="0"/>
              <a:buChar char="ü"/>
              <a:defRPr/>
            </a:pPr>
            <a:r>
              <a:rPr lang="de-CH" sz="2800">
                <a:latin typeface="Arial" charset="0"/>
                <a:cs typeface="Arial" charset="0"/>
              </a:rPr>
              <a:t>Was habe ich Neues gelernt?</a:t>
            </a:r>
          </a:p>
          <a:p>
            <a:pPr marL="384175" indent="-384175">
              <a:spcBef>
                <a:spcPct val="50000"/>
              </a:spcBef>
              <a:buFont typeface="Wingdings" charset="0"/>
              <a:buChar char="ü"/>
              <a:defRPr/>
            </a:pPr>
            <a:r>
              <a:rPr lang="de-CH" sz="2800">
                <a:latin typeface="Arial" charset="0"/>
                <a:cs typeface="Arial" charset="0"/>
              </a:rPr>
              <a:t>Was vom Gehörten finde ich besonders wichtig / merke ich mir ganz besonders?</a:t>
            </a:r>
          </a:p>
          <a:p>
            <a:pPr marL="384175" indent="-384175">
              <a:spcBef>
                <a:spcPct val="50000"/>
              </a:spcBef>
              <a:buFont typeface="Wingdings" charset="0"/>
              <a:buChar char="ü"/>
              <a:defRPr/>
            </a:pPr>
            <a:r>
              <a:rPr lang="de-CH" sz="28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In welches Thema möchte ich mich noch vertiefen?</a:t>
            </a:r>
            <a:endParaRPr lang="de-CH" sz="3200">
              <a:latin typeface="Arial" charset="0"/>
              <a:cs typeface="Arial" charset="0"/>
            </a:endParaRPr>
          </a:p>
          <a:p>
            <a:pPr marL="384175" indent="-384175">
              <a:spcBef>
                <a:spcPct val="50000"/>
              </a:spcBef>
              <a:buFont typeface="Wingdings" charset="0"/>
              <a:buChar char="ü"/>
              <a:defRPr/>
            </a:pPr>
            <a:endParaRPr lang="de-CH" sz="2800">
              <a:latin typeface="Arial" charset="0"/>
              <a:cs typeface="Arial" charset="0"/>
            </a:endParaRPr>
          </a:p>
        </p:txBody>
      </p:sp>
      <p:pic>
        <p:nvPicPr>
          <p:cNvPr id="22533" name="Bil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838200"/>
            <a:ext cx="1625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528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0</TotalTime>
  <Words>209</Words>
  <Application>Microsoft Macintosh PowerPoint</Application>
  <PresentationFormat>Bildschirmpräsentation (4:3)</PresentationFormat>
  <Paragraphs>83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1_Standarddesign</vt:lpstr>
      <vt:lpstr>OL unterrichten / NORDA</vt:lpstr>
      <vt:lpstr>PowerPoint-Präsentation</vt:lpstr>
      <vt:lpstr>Unterrichts-Übungsmöglichkeiten in diesem Kurs</vt:lpstr>
      <vt:lpstr>Trainingslehre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.wsadmin</dc:creator>
  <cp:lastModifiedBy>Patrick Kunz</cp:lastModifiedBy>
  <cp:revision>81</cp:revision>
  <dcterms:created xsi:type="dcterms:W3CDTF">2010-05-13T07:30:45Z</dcterms:created>
  <dcterms:modified xsi:type="dcterms:W3CDTF">2013-12-08T10:35:24Z</dcterms:modified>
</cp:coreProperties>
</file>