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69" r:id="rId2"/>
    <p:sldId id="763" r:id="rId3"/>
    <p:sldId id="906" r:id="rId4"/>
    <p:sldId id="910" r:id="rId5"/>
    <p:sldId id="911" r:id="rId6"/>
    <p:sldId id="913" r:id="rId7"/>
    <p:sldId id="931" r:id="rId8"/>
    <p:sldId id="932" r:id="rId9"/>
    <p:sldId id="919" r:id="rId10"/>
    <p:sldId id="920" r:id="rId11"/>
    <p:sldId id="921" r:id="rId12"/>
    <p:sldId id="924" r:id="rId13"/>
    <p:sldId id="925" r:id="rId14"/>
    <p:sldId id="838" r:id="rId15"/>
    <p:sldId id="858" r:id="rId16"/>
    <p:sldId id="853" r:id="rId17"/>
    <p:sldId id="855" r:id="rId18"/>
    <p:sldId id="856" r:id="rId19"/>
    <p:sldId id="859" r:id="rId20"/>
    <p:sldId id="866" r:id="rId21"/>
    <p:sldId id="861" r:id="rId22"/>
    <p:sldId id="860" r:id="rId23"/>
    <p:sldId id="839" r:id="rId24"/>
    <p:sldId id="841" r:id="rId25"/>
    <p:sldId id="901" r:id="rId26"/>
    <p:sldId id="827" r:id="rId27"/>
    <p:sldId id="829" r:id="rId28"/>
    <p:sldId id="830" r:id="rId29"/>
    <p:sldId id="831" r:id="rId30"/>
    <p:sldId id="857" r:id="rId31"/>
  </p:sldIdLst>
  <p:sldSz cx="9144000" cy="6858000" type="screen4x3"/>
  <p:notesSz cx="6797675" cy="9928225"/>
  <p:custDataLst>
    <p:tags r:id="rId34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3905">
          <p15:clr>
            <a:srgbClr val="A4A3A4"/>
          </p15:clr>
        </p15:guide>
        <p15:guide id="3" orient="horz" pos="426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pos="5511">
          <p15:clr>
            <a:srgbClr val="A4A3A4"/>
          </p15:clr>
        </p15:guide>
        <p15:guide id="6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genschwiler Christina BASPO" initials="ECB" lastIdx="1" clrIdx="0"/>
  <p:cmAuthor id="2" name="Dannenberger Domenic BASPO" initials="DDB" lastIdx="2" clrIdx="1"/>
  <p:cmAuthor id="3" name="Wyss Stefan BASPO" initials="WSB" lastIdx="8" clrIdx="2"/>
  <p:cmAuthor id="4" name="Schwarzwälder Bea BASPO" initials="SBB" lastIdx="6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803"/>
    <a:srgbClr val="1874BB"/>
    <a:srgbClr val="3333FF"/>
    <a:srgbClr val="CC0000"/>
    <a:srgbClr val="A50021"/>
    <a:srgbClr val="8000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76875" autoAdjust="0"/>
  </p:normalViewPr>
  <p:slideViewPr>
    <p:cSldViewPr snapToGrid="0" showGuides="1">
      <p:cViewPr>
        <p:scale>
          <a:sx n="91" d="100"/>
          <a:sy n="91" d="100"/>
        </p:scale>
        <p:origin x="2160" y="-600"/>
      </p:cViewPr>
      <p:guideLst>
        <p:guide orient="horz" pos="4020"/>
        <p:guide orient="horz" pos="3905"/>
        <p:guide orient="horz" pos="426"/>
        <p:guide orient="horz" pos="958"/>
        <p:guide pos="5511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2190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8971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238"/>
            <a:ext cx="29749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393238"/>
            <a:ext cx="28971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3B9503-A054-4F63-8E8C-1F0D0DF51F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903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2" tIns="45758" rIns="91512" bIns="457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6054AA-9FD2-4D92-9C21-A41CBE1934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6806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5DBC8E-5026-4D1D-894E-677E3170F850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40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6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Seit 2013 gibt es am BASPO das Kompetenzzentrum «Sicherheit – Integration – Prävention» (</a:t>
            </a:r>
            <a:r>
              <a:rPr lang="de-CH" dirty="0" err="1" smtClean="0"/>
              <a:t>KoSIP</a:t>
            </a:r>
            <a:r>
              <a:rPr lang="de-CH" dirty="0" smtClean="0"/>
              <a:t>). Das </a:t>
            </a:r>
            <a:r>
              <a:rPr lang="de-CH" dirty="0" err="1" smtClean="0"/>
              <a:t>KoSIP</a:t>
            </a:r>
            <a:r>
              <a:rPr lang="de-CH" dirty="0" smtClean="0"/>
              <a:t> unterstützt Coaches, Leitende, Experten und Expertinnen, Trainer und Trainerinnen im Umgang mit Fragen und Herausforderungen rund um die Themen Sicherheit, Integration und Prävention. Wie in der Grafik ersichtlich, setzt das </a:t>
            </a:r>
            <a:r>
              <a:rPr lang="de-CH" dirty="0" err="1" smtClean="0"/>
              <a:t>KoSIP</a:t>
            </a:r>
            <a:r>
              <a:rPr lang="de-CH" dirty="0" smtClean="0"/>
              <a:t> thematische Schwerpunkte. Dies sind folgende:</a:t>
            </a:r>
          </a:p>
          <a:p>
            <a:r>
              <a:rPr lang="de-CH" dirty="0" smtClean="0"/>
              <a:t> </a:t>
            </a:r>
          </a:p>
          <a:p>
            <a:pPr lvl="0"/>
            <a:r>
              <a:rPr lang="de-DE" b="1" dirty="0" smtClean="0"/>
              <a:t>Sicherheit: </a:t>
            </a:r>
            <a:r>
              <a:rPr lang="de-DE" dirty="0" smtClean="0"/>
              <a:t>allgemeine Sicherheitsstandards in den J+S-Sportarten</a:t>
            </a:r>
            <a:endParaRPr lang="de-CH" dirty="0" smtClean="0"/>
          </a:p>
          <a:p>
            <a:pPr lvl="0"/>
            <a:r>
              <a:rPr lang="de-DE" b="1" dirty="0" smtClean="0"/>
              <a:t>Integration: </a:t>
            </a:r>
            <a:r>
              <a:rPr lang="de-DE" dirty="0" smtClean="0"/>
              <a:t>kulturelle Vielfalt im Sport und Sport und Handicap</a:t>
            </a:r>
            <a:endParaRPr lang="de-CH" dirty="0" smtClean="0"/>
          </a:p>
          <a:p>
            <a:pPr lvl="0"/>
            <a:r>
              <a:rPr lang="de-DE" b="1" dirty="0" smtClean="0"/>
              <a:t>Prävention: </a:t>
            </a:r>
            <a:r>
              <a:rPr lang="de-DE" dirty="0" smtClean="0"/>
              <a:t>Engagement gegen Sucht(mittelmissbrauch), Gewalt, Doping, sexuelle Übergriffe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1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/>
              <a:buNone/>
            </a:pPr>
            <a:r>
              <a:rPr lang="de-CH" b="0" i="1" baseline="0" dirty="0" smtClean="0">
                <a:solidFill>
                  <a:schemeClr val="tx1"/>
                </a:solidFill>
              </a:rPr>
              <a:t>Mit welchen Dienstleistungen unterstützt das </a:t>
            </a:r>
            <a:r>
              <a:rPr lang="de-CH" b="0" i="1" baseline="0" dirty="0" err="1" smtClean="0">
                <a:solidFill>
                  <a:schemeClr val="tx1"/>
                </a:solidFill>
              </a:rPr>
              <a:t>KoSIP</a:t>
            </a:r>
            <a:r>
              <a:rPr lang="de-CH" b="0" i="1" baseline="0" dirty="0" smtClean="0">
                <a:solidFill>
                  <a:schemeClr val="tx1"/>
                </a:solidFill>
              </a:rPr>
              <a:t> das J+S-Kader?</a:t>
            </a:r>
          </a:p>
          <a:p>
            <a:pPr eaLnBrk="1" hangingPunct="1">
              <a:buFont typeface="Wingdings"/>
              <a:buNone/>
            </a:pPr>
            <a:endParaRPr lang="de-CH" b="0" i="1" baseline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/>
              <a:buNone/>
            </a:pPr>
            <a:r>
              <a:rPr lang="de-CH" b="0" dirty="0" smtClean="0">
                <a:solidFill>
                  <a:schemeClr val="tx1"/>
                </a:solidFill>
              </a:rPr>
              <a:t>Alle</a:t>
            </a:r>
            <a:r>
              <a:rPr lang="de-CH" b="0" baseline="0" dirty="0" smtClean="0">
                <a:solidFill>
                  <a:schemeClr val="tx1"/>
                </a:solidFill>
              </a:rPr>
              <a:t> Dienstleistungen des </a:t>
            </a:r>
            <a:r>
              <a:rPr lang="de-CH" b="0" baseline="0" dirty="0" err="1" smtClean="0">
                <a:solidFill>
                  <a:schemeClr val="tx1"/>
                </a:solidFill>
              </a:rPr>
              <a:t>KoSIP</a:t>
            </a:r>
            <a:r>
              <a:rPr lang="de-CH" b="0" baseline="0" dirty="0" smtClean="0">
                <a:solidFill>
                  <a:schemeClr val="tx1"/>
                </a:solidFill>
              </a:rPr>
              <a:t> sind auf der Webseite ersichtlich: http://www.jugendundsport.ch/internet/js/de/home/ethik.html</a:t>
            </a:r>
          </a:p>
          <a:p>
            <a:pPr eaLnBrk="1" hangingPunct="1">
              <a:buFont typeface="Wingdings"/>
              <a:buNone/>
            </a:pPr>
            <a:endParaRPr lang="de-CH" b="0" baseline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/>
              <a:buNone/>
            </a:pPr>
            <a:r>
              <a:rPr lang="de-CH" b="0" baseline="0" dirty="0" smtClean="0">
                <a:solidFill>
                  <a:schemeClr val="tx1"/>
                </a:solidFill>
              </a:rPr>
              <a:t>Das </a:t>
            </a:r>
            <a:r>
              <a:rPr lang="de-CH" b="0" baseline="0" dirty="0" err="1" smtClean="0">
                <a:solidFill>
                  <a:schemeClr val="tx1"/>
                </a:solidFill>
              </a:rPr>
              <a:t>KoSIP</a:t>
            </a:r>
            <a:r>
              <a:rPr lang="de-CH" b="0" baseline="0" dirty="0" smtClean="0">
                <a:solidFill>
                  <a:schemeClr val="tx1"/>
                </a:solidFill>
              </a:rPr>
              <a:t> informiert, sensibilisiert und unterstützt das J+S-Kader u.a. über</a:t>
            </a:r>
          </a:p>
          <a:p>
            <a:pPr marL="171039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Fachinformationen</a:t>
            </a:r>
          </a:p>
          <a:p>
            <a:pPr marL="171039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vertiefende Grundlagen / Downloads, z.B.</a:t>
            </a:r>
          </a:p>
          <a:p>
            <a:pPr marL="627143" lvl="1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Lehrmittel «Sport und Handicap – Wege zum gemeinsamen Sport»</a:t>
            </a:r>
          </a:p>
          <a:p>
            <a:pPr marL="627143" lvl="1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Interventionsschema «sexuelle Übergriffe»</a:t>
            </a:r>
          </a:p>
          <a:p>
            <a:pPr marL="171039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ein Fachstellennetzwerk</a:t>
            </a:r>
          </a:p>
          <a:p>
            <a:pPr marL="171039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Weiterbildungsangebote zu allen Schwerpunkten</a:t>
            </a:r>
          </a:p>
          <a:p>
            <a:pPr marL="171039" indent="-171039">
              <a:buFontTx/>
              <a:buChar char="-"/>
            </a:pPr>
            <a:r>
              <a:rPr lang="de-CH" b="0" baseline="0" dirty="0" smtClean="0">
                <a:solidFill>
                  <a:schemeClr val="tx1"/>
                </a:solidFill>
              </a:rPr>
              <a:t>Merkblätter</a:t>
            </a:r>
          </a:p>
          <a:p>
            <a:endParaRPr lang="de-CH" b="0" baseline="0" dirty="0" smtClean="0">
              <a:solidFill>
                <a:schemeClr val="tx1"/>
              </a:solidFill>
            </a:endParaRPr>
          </a:p>
          <a:p>
            <a:r>
              <a:rPr lang="de-CH" b="1" baseline="0" dirty="0" smtClean="0">
                <a:solidFill>
                  <a:schemeClr val="tx1"/>
                </a:solidFill>
              </a:rPr>
              <a:t>Weiterbildungsangebote</a:t>
            </a:r>
          </a:p>
          <a:p>
            <a:r>
              <a:rPr lang="de-CH" b="0" baseline="0" dirty="0" smtClean="0">
                <a:solidFill>
                  <a:schemeClr val="tx1"/>
                </a:solidFill>
              </a:rPr>
              <a:t>Die Module «präventives Handeln» und «integratives Handeln» bieten fachliche Inputs und bearbeiten praxisnahe Fragestellungen im Zusammenhang mit der eigenen J+S-Funktion/Rolle.</a:t>
            </a:r>
          </a:p>
          <a:p>
            <a:endParaRPr lang="de-CH" b="0" baseline="0" dirty="0" smtClean="0">
              <a:solidFill>
                <a:schemeClr val="tx1"/>
              </a:solidFill>
            </a:endParaRPr>
          </a:p>
          <a:p>
            <a:r>
              <a:rPr lang="de-CH" b="1" baseline="0" dirty="0" smtClean="0">
                <a:solidFill>
                  <a:schemeClr val="tx1"/>
                </a:solidFill>
              </a:rPr>
              <a:t>Merkblätter </a:t>
            </a:r>
          </a:p>
          <a:p>
            <a:pPr defTabSz="912207">
              <a:defRPr/>
            </a:pPr>
            <a:r>
              <a:rPr lang="de-CH" dirty="0" smtClean="0">
                <a:solidFill>
                  <a:schemeClr val="tx1"/>
                </a:solidFill>
              </a:rPr>
              <a:t>Die Merkblätter sind auf der Webseite unter den spezifischen</a:t>
            </a:r>
            <a:r>
              <a:rPr lang="de-CH" baseline="0" dirty="0" smtClean="0">
                <a:solidFill>
                  <a:schemeClr val="tx1"/>
                </a:solidFill>
              </a:rPr>
              <a:t> Themen </a:t>
            </a:r>
            <a:r>
              <a:rPr lang="de-CH" dirty="0" smtClean="0">
                <a:solidFill>
                  <a:schemeClr val="tx1"/>
                </a:solidFill>
              </a:rPr>
              <a:t>sowie im Leiterhandbuch (Kapitel 10) zu finden.</a:t>
            </a:r>
          </a:p>
          <a:p>
            <a:endParaRPr lang="de-CH" b="1" u="none" baseline="0" dirty="0" smtClean="0">
              <a:solidFill>
                <a:schemeClr val="tx1"/>
              </a:solidFill>
            </a:endParaRPr>
          </a:p>
          <a:p>
            <a:r>
              <a:rPr lang="de-CH" b="0" u="sng" baseline="0" dirty="0" smtClean="0">
                <a:solidFill>
                  <a:schemeClr val="tx1"/>
                </a:solidFill>
              </a:rPr>
              <a:t>S</a:t>
            </a:r>
            <a:r>
              <a:rPr lang="de-CH" b="0" u="sng" baseline="0" dirty="0" smtClean="0">
                <a:solidFill>
                  <a:schemeClr val="tx1"/>
                </a:solidFill>
                <a:effectLst/>
              </a:rPr>
              <a:t>icherheit</a:t>
            </a:r>
            <a:endParaRPr lang="de-CH" b="0" u="none" baseline="0" dirty="0" smtClean="0">
              <a:solidFill>
                <a:schemeClr val="tx1"/>
              </a:solidFill>
              <a:effectLst/>
            </a:endParaRPr>
          </a:p>
          <a:p>
            <a:pPr defTabSz="912207">
              <a:defRPr/>
            </a:pPr>
            <a:r>
              <a:rPr lang="de-CH" dirty="0" smtClean="0">
                <a:solidFill>
                  <a:schemeClr val="tx1"/>
                </a:solidFill>
                <a:effectLst/>
              </a:rPr>
              <a:t>Im Thema Sicherheit gibt es ein </a:t>
            </a:r>
            <a:r>
              <a:rPr lang="de-CH" b="1" dirty="0" smtClean="0">
                <a:solidFill>
                  <a:schemeClr val="tx1"/>
                </a:solidFill>
                <a:effectLst/>
              </a:rPr>
              <a:t>allgemein gültiges, sportartenübergreifendes Merkblatt Unfallprävention</a:t>
            </a:r>
            <a:r>
              <a:rPr lang="de-CH" b="1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de-CH" dirty="0" smtClean="0">
                <a:solidFill>
                  <a:schemeClr val="tx1"/>
                </a:solidFill>
                <a:effectLst/>
              </a:rPr>
              <a:t>und das Merkblatt </a:t>
            </a:r>
            <a:r>
              <a:rPr lang="de-CH" b="1" dirty="0" smtClean="0">
                <a:solidFill>
                  <a:schemeClr val="tx1"/>
                </a:solidFill>
                <a:effectLst/>
              </a:rPr>
              <a:t>Unfallprävention im Kindersport</a:t>
            </a:r>
            <a:r>
              <a:rPr lang="de-CH" dirty="0" smtClean="0">
                <a:solidFill>
                  <a:schemeClr val="tx1"/>
                </a:solidFill>
                <a:effectLst/>
              </a:rPr>
              <a:t>. </a:t>
            </a:r>
            <a:r>
              <a:rPr lang="de-CH" dirty="0" smtClean="0">
                <a:solidFill>
                  <a:schemeClr val="tx1"/>
                </a:solidFill>
              </a:rPr>
              <a:t>Ab 2016 steht für jede Sportart (Ausnahme LS/T) ein </a:t>
            </a:r>
            <a:r>
              <a:rPr lang="de-CH" b="1" dirty="0" smtClean="0">
                <a:solidFill>
                  <a:schemeClr val="tx1"/>
                </a:solidFill>
              </a:rPr>
              <a:t>sportartspezifisches Merkblatt «Unfallprävention»</a:t>
            </a:r>
            <a:r>
              <a:rPr lang="de-CH" dirty="0" smtClean="0">
                <a:solidFill>
                  <a:schemeClr val="tx1"/>
                </a:solidFill>
              </a:rPr>
              <a:t> zur Verfügung. Auf maximal zwei Seiten werden die wichtigsten Massnahmen, Unfällen vorzubeugen, kommuniziert. Diese Merkblätter sind auf den jeweiligen J+S-Sportartenseiten sowie auf mobilesport.ch zu finden.</a:t>
            </a:r>
          </a:p>
          <a:p>
            <a:endParaRPr lang="de-CH" dirty="0" smtClean="0">
              <a:solidFill>
                <a:schemeClr val="tx1"/>
              </a:solidFill>
              <a:effectLst/>
            </a:endParaRPr>
          </a:p>
          <a:p>
            <a:r>
              <a:rPr lang="de-CH" b="0" u="sng" dirty="0" smtClean="0">
                <a:solidFill>
                  <a:schemeClr val="tx1"/>
                </a:solidFill>
                <a:effectLst/>
              </a:rPr>
              <a:t>Integration</a:t>
            </a:r>
            <a:r>
              <a:rPr lang="de-CH" b="0" u="sng" baseline="0" dirty="0" smtClean="0">
                <a:solidFill>
                  <a:schemeClr val="tx1"/>
                </a:solidFill>
                <a:effectLst/>
              </a:rPr>
              <a:t> / Prävention</a:t>
            </a:r>
          </a:p>
          <a:p>
            <a:r>
              <a:rPr lang="de-CH" b="0" baseline="0" dirty="0" smtClean="0">
                <a:solidFill>
                  <a:schemeClr val="tx1"/>
                </a:solidFill>
              </a:rPr>
              <a:t>Vgl. nächste Folie!</a:t>
            </a:r>
          </a:p>
          <a:p>
            <a:endParaRPr lang="de-CH" dirty="0" smtClean="0">
              <a:effectLst/>
            </a:endParaRPr>
          </a:p>
          <a:p>
            <a:endParaRPr lang="de-CH" dirty="0" smtClean="0">
              <a:effectLst/>
            </a:endParaRPr>
          </a:p>
          <a:p>
            <a:endParaRPr lang="de-CH" b="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47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de-CH" b="1" dirty="0" smtClean="0">
                <a:solidFill>
                  <a:schemeClr val="tx1"/>
                </a:solidFill>
              </a:rPr>
              <a:t>Beratungslinie</a:t>
            </a:r>
          </a:p>
          <a:p>
            <a:pPr defTabSz="912207">
              <a:defRPr/>
            </a:pPr>
            <a:r>
              <a:rPr lang="de-CH" dirty="0" smtClean="0">
                <a:solidFill>
                  <a:schemeClr val="tx1"/>
                </a:solidFill>
              </a:rPr>
              <a:t>Dank der Kooperation mit Pro </a:t>
            </a:r>
            <a:r>
              <a:rPr lang="de-CH" dirty="0" err="1" smtClean="0">
                <a:solidFill>
                  <a:schemeClr val="tx1"/>
                </a:solidFill>
              </a:rPr>
              <a:t>Juventute</a:t>
            </a:r>
            <a:r>
              <a:rPr lang="de-CH" dirty="0" smtClean="0">
                <a:solidFill>
                  <a:schemeClr val="tx1"/>
                </a:solidFill>
              </a:rPr>
              <a:t> steht J+S-Leitenden, -Experten und –Expertinnen, Trainerinnen und Trainern sowie J+S-Coaches eine </a:t>
            </a:r>
            <a:r>
              <a:rPr lang="de-CH" b="1" dirty="0" smtClean="0">
                <a:solidFill>
                  <a:schemeClr val="tx1"/>
                </a:solidFill>
              </a:rPr>
              <a:t>Hotline </a:t>
            </a:r>
            <a:r>
              <a:rPr lang="de-CH" dirty="0" smtClean="0">
                <a:solidFill>
                  <a:schemeClr val="tx1"/>
                </a:solidFill>
              </a:rPr>
              <a:t>bei Fragen rund um die Themen «Integration» und «Prävention» zur Verfügung (gratis, 7x24h): +41</a:t>
            </a:r>
            <a:r>
              <a:rPr lang="de-CH" baseline="0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58 618 80 80. Pro </a:t>
            </a:r>
            <a:r>
              <a:rPr lang="de-CH" dirty="0" err="1" smtClean="0">
                <a:solidFill>
                  <a:schemeClr val="tx1"/>
                </a:solidFill>
              </a:rPr>
              <a:t>Juventute</a:t>
            </a:r>
            <a:r>
              <a:rPr lang="de-CH" dirty="0" smtClean="0">
                <a:solidFill>
                  <a:schemeClr val="tx1"/>
                </a:solidFill>
              </a:rPr>
              <a:t> erfragt den Bedarf des/der Anrufenden und kann bei spezifischen Fragestellungen direkt an thematisch kompetente Fachstellen weiterleiten. </a:t>
            </a:r>
          </a:p>
          <a:p>
            <a:pPr eaLnBrk="1" hangingPunct="1"/>
            <a:endParaRPr lang="de-CH" dirty="0" smtClean="0">
              <a:solidFill>
                <a:schemeClr val="tx1"/>
              </a:solidFill>
            </a:endParaRPr>
          </a:p>
          <a:p>
            <a:pPr defTabSz="912207">
              <a:defRPr/>
            </a:pPr>
            <a:r>
              <a:rPr lang="de-CH" b="1" dirty="0" smtClean="0">
                <a:solidFill>
                  <a:schemeClr val="tx1"/>
                </a:solidFill>
              </a:rPr>
              <a:t>FAQ </a:t>
            </a:r>
            <a:r>
              <a:rPr lang="de-CH" dirty="0" smtClean="0">
                <a:solidFill>
                  <a:schemeClr val="tx1"/>
                </a:solidFill>
              </a:rPr>
              <a:t>(</a:t>
            </a:r>
            <a:r>
              <a:rPr lang="de-CH" baseline="0" dirty="0" smtClean="0">
                <a:solidFill>
                  <a:schemeClr val="tx1"/>
                </a:solidFill>
              </a:rPr>
              <a:t>ist im Downloadbereich «Integration» </a:t>
            </a:r>
            <a:r>
              <a:rPr lang="de-CH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baseline="0" dirty="0" smtClean="0">
                <a:solidFill>
                  <a:schemeClr val="tx1"/>
                </a:solidFill>
              </a:rPr>
              <a:t>«Sport und Handicap» zu finden), direkter Hyperlink auf Folie</a:t>
            </a:r>
          </a:p>
          <a:p>
            <a:pPr defTabSz="912207">
              <a:defRPr/>
            </a:pPr>
            <a:r>
              <a:rPr lang="de-CH" dirty="0" smtClean="0">
                <a:solidFill>
                  <a:schemeClr val="tx1"/>
                </a:solidFill>
              </a:rPr>
              <a:t>Speziell hervorzuheben bleibt im Thema «Integration» die Möglichkeit (mit der Einführung des neuen Sportförderungsgesetzes), neu auch Menschen mit einer Behinderung in einem regulären Kursangebot zu integrieren.</a:t>
            </a:r>
            <a:r>
              <a:rPr lang="de-CH" baseline="0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Das Dokument «FAQ» liefert Antworten auf die häufigsten Fragen hierzu,</a:t>
            </a:r>
            <a:r>
              <a:rPr lang="de-CH" baseline="0" dirty="0" smtClean="0">
                <a:solidFill>
                  <a:schemeClr val="tx1"/>
                </a:solidFill>
              </a:rPr>
              <a:t> z.B.:</a:t>
            </a:r>
            <a:br>
              <a:rPr lang="de-CH" baseline="0" dirty="0" smtClean="0">
                <a:solidFill>
                  <a:schemeClr val="tx1"/>
                </a:solidFill>
              </a:rPr>
            </a:br>
            <a:endParaRPr lang="de-CH" baseline="0" dirty="0" smtClean="0">
              <a:solidFill>
                <a:schemeClr val="tx1"/>
              </a:solidFill>
            </a:endParaRPr>
          </a:p>
          <a:p>
            <a:pPr marL="171039" indent="-171039">
              <a:buFontTx/>
              <a:buChar char="-"/>
            </a:pPr>
            <a:r>
              <a:rPr lang="de-CH" baseline="0" dirty="0" smtClean="0">
                <a:solidFill>
                  <a:schemeClr val="tx1"/>
                </a:solidFill>
                <a:effectLst/>
              </a:rPr>
              <a:t>Was </a:t>
            </a:r>
            <a:r>
              <a:rPr lang="de-CH" dirty="0" smtClean="0">
                <a:solidFill>
                  <a:schemeClr val="tx1"/>
                </a:solidFill>
                <a:effectLst/>
              </a:rPr>
              <a:t>bietet das interdisziplinäre Modul «Sport und Handicap Grundlagen»?</a:t>
            </a:r>
          </a:p>
          <a:p>
            <a:pPr marL="171039" indent="-171039">
              <a:buFontTx/>
              <a:buChar char="-"/>
            </a:pPr>
            <a:r>
              <a:rPr lang="de-CH" dirty="0" smtClean="0">
                <a:solidFill>
                  <a:schemeClr val="tx1"/>
                </a:solidFill>
                <a:effectLst/>
              </a:rPr>
              <a:t>Wie komme ich zum Zusatz «Sport und Handicap»?</a:t>
            </a:r>
          </a:p>
          <a:p>
            <a:pPr marL="171039" indent="-171039">
              <a:buFontTx/>
              <a:buChar char="-"/>
            </a:pPr>
            <a:r>
              <a:rPr lang="de-CH" b="0" dirty="0" smtClean="0">
                <a:solidFill>
                  <a:schemeClr val="tx1"/>
                </a:solidFill>
                <a:effectLst/>
              </a:rPr>
              <a:t>Gibt es von J+S eine finanzielle Unterstützung für Angebote, in denen Teilnehmende mit Behinderung mitmachen?</a:t>
            </a:r>
          </a:p>
          <a:p>
            <a:pPr marL="171039" indent="-171039">
              <a:buFontTx/>
              <a:buChar char="-"/>
            </a:pPr>
            <a:r>
              <a:rPr lang="de-CH" b="0" dirty="0" smtClean="0">
                <a:solidFill>
                  <a:schemeClr val="tx1"/>
                </a:solidFill>
                <a:effectLst/>
              </a:rPr>
              <a:t>Wie gross sind die Beiträge konkret?</a:t>
            </a:r>
          </a:p>
          <a:p>
            <a:pPr marL="171039" indent="-171039">
              <a:buFontTx/>
              <a:buChar char="-"/>
            </a:pPr>
            <a:r>
              <a:rPr lang="de-CH" b="0" dirty="0" smtClean="0">
                <a:solidFill>
                  <a:schemeClr val="tx1"/>
                </a:solidFill>
                <a:effectLst/>
              </a:rPr>
              <a:t>Wie melde ich mein Angebot an, damit ich die Subventionen erhalte?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1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(Fotoübersicht)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36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A64F9-414D-4425-9FC8-F8BF2A463B7D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4747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1E0F1E-3355-4310-8571-3C4E17985A1C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14112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E00A5-81BF-4907-BF66-6AF3DA31630F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6076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47031-5F63-4AB0-A5D0-E34954711D72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6523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8AD37-D8C8-4040-9560-264031A64C7B}" type="slidenum">
              <a:rPr lang="de-DE" altLang="de-DE" smtClean="0"/>
              <a:pPr>
                <a:spcBef>
                  <a:spcPct val="0"/>
                </a:spcBef>
              </a:pPr>
              <a:t>26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3219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39954B-2BC3-42DC-BEA5-F55246DACD2C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2227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B7768-CC6C-443E-88D8-8D7F08D5EE38}" type="slidenum">
              <a:rPr lang="de-DE"/>
              <a:pPr/>
              <a:t>3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65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b="0" dirty="0" smtClean="0">
                <a:solidFill>
                  <a:srgbClr val="FF0000"/>
                </a:solidFill>
              </a:rPr>
              <a:t>Die gestiegene Nachfrage in allen Bereichen des Sportförderprogramms Jugend+Sport (J+S) hatte zur Folge, dass der bisherige Kredit von knapp 80 Millionen Franken nicht mehr ausreichte und die J+S-Beiträge entsprechend hätten angepasst</a:t>
            </a:r>
            <a:r>
              <a:rPr lang="de-CH" b="0" baseline="0" dirty="0" smtClean="0">
                <a:solidFill>
                  <a:srgbClr val="FF0000"/>
                </a:solidFill>
              </a:rPr>
              <a:t> </a:t>
            </a:r>
            <a:r>
              <a:rPr lang="de-CH" b="0" dirty="0" smtClean="0">
                <a:solidFill>
                  <a:srgbClr val="FF0000"/>
                </a:solidFill>
              </a:rPr>
              <a:t>werden müssen. Darauf hin beauftragte das Parlament den Bundesrat, ab 2016 die jährlichen Mittel bereit zu stellen, um die finanzielle Kontinuität für Veranstalter und Kantone zu sichern. </a:t>
            </a:r>
            <a:r>
              <a:rPr lang="de-CH" dirty="0" smtClean="0">
                <a:solidFill>
                  <a:srgbClr val="FF0000"/>
                </a:solidFill>
              </a:rPr>
              <a:t>Der Bundesrat hat beschlossen, den jährlichen Kredit für das Sportförderprogramm Jugend+Sport ab 2016 um 20 Millionen Franken zu erhöhen. </a:t>
            </a:r>
          </a:p>
          <a:p>
            <a:pPr eaLnBrk="1" hangingPunct="1"/>
            <a:endParaRPr lang="de-CH" baseline="0" dirty="0" smtClean="0"/>
          </a:p>
          <a:p>
            <a:pPr eaLnBrk="1" hangingPunct="1"/>
            <a:r>
              <a:rPr lang="de-CH" baseline="0" dirty="0" smtClean="0"/>
              <a:t>Fazit: Die Beitragsansätze bleiben stabil.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0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solidFill>
                  <a:srgbClr val="FF0000"/>
                </a:solidFill>
              </a:rPr>
              <a:t>Grosses</a:t>
            </a:r>
            <a:r>
              <a:rPr lang="de-DE" sz="1200" dirty="0" smtClean="0">
                <a:solidFill>
                  <a:srgbClr val="FF0000"/>
                </a:solidFill>
              </a:rPr>
              <a:t>, zeitaufwändiges Projekt mit WTO-Ausschreibung</a:t>
            </a:r>
          </a:p>
          <a:p>
            <a:pPr eaLnBrk="1" hangingPunct="1"/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Es gibt eine neue Datenbank</a:t>
            </a:r>
            <a:r>
              <a:rPr lang="de-CH" baseline="0" dirty="0" smtClean="0"/>
              <a:t> bis 2019. Das Projekt startete im Sommer 2015. Anpassungen in J+S möglich.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32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B7768-CC6C-443E-88D8-8D7F08D5EE38}" type="slidenum">
              <a:rPr lang="de-DE"/>
              <a:pPr/>
              <a:t>6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24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de-CH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>
                <a:solidFill>
                  <a:srgbClr val="FF0000"/>
                </a:solidFill>
              </a:rPr>
              <a:t>Kindersport: </a:t>
            </a:r>
            <a:r>
              <a:rPr lang="de-CH" baseline="0" dirty="0" smtClean="0">
                <a:solidFill>
                  <a:srgbClr val="FF0000"/>
                </a:solidFill>
              </a:rPr>
              <a:t>Weiterbildungen in Vorbereitung für Zusätze «Physis» und «Psyche» sind in Vorbereitung.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Nutzergruppen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1: J+S-Kurse: Regelmässiges Training im Sportverein: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2: J+S-Kurse: Regelmässiges Training im Sportverein, wobei die Regelmässigkeit des Trainings von äusseren Bedingungen abhängig ist.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3: J+S-Lager der Jugendverbände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4: J+S-Lager und J+S-Kurse für Kantone, Gemeinden und nationale Sportverbände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5: J+S-Lager und J+S-Kurse der Schulen, ausserhalb des Pflichtpensums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6: J+S-Angebote in Sportarten, denen aufgrund der Teilnehmerzahlen nur eine geringe Bedeutung zukommt sowie Sportangebote für Kinder und Jugendliche im Zusammenhang mit besonderen Sportgrossveranstaltungen.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NG 7: J+S-Kurse der Nachwuchsförderung der nationalen Sportverbände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/>
          </a:p>
          <a:p>
            <a:r>
              <a:rPr lang="de-CH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Keine 80%-Regel mehr</a:t>
            </a:r>
          </a:p>
          <a:p>
            <a:r>
              <a:rPr lang="de-CH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Kurse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Als Mindestanforderung für einen gültigen Kurs gilt, dass mindestens 3 Teilnehmende anwesend sind während den Mindestanzahl Trainings (Grundsätzlich: NG 1: 15 Trainings in 6 Monaten; NG 2: 5 Aktivitäten in 5 verschiedenen Wochen in 5 Monaten). Wird dies erreicht und sind auch die restlichen Minimalbedingungen erfüllt, gelten alle weiteren Aktivitäten mit 1 oder mehr Teilnehmer als gültig.</a:t>
            </a:r>
          </a:p>
          <a:p>
            <a:r>
              <a:rPr lang="de-CH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Lager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Diese Regel ist aufgehoben worden.</a:t>
            </a:r>
          </a:p>
          <a:p>
            <a:endParaRPr lang="de-CH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Trainings</a:t>
            </a:r>
            <a:r>
              <a:rPr lang="de-CH" baseline="0" dirty="0" smtClean="0"/>
              <a:t> der Physis und der Psyche: Weiterbildungen in Vorbereitung</a:t>
            </a:r>
          </a:p>
          <a:p>
            <a:endParaRPr lang="de-CH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11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Übersicht unter : http://www.jugendundsport.ch/internet/js/de/home/ueber_j_s/aemter_kantone.html</a:t>
            </a:r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6DEA6-2A5B-4FDC-BC8B-8A6783FB139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7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B7768-CC6C-443E-88D8-8D7F08D5EE38}" type="slidenum">
              <a:rPr lang="de-DE"/>
              <a:pPr/>
              <a:t>9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87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baspo_quer_oh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2563"/>
            <a:ext cx="3657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 descr="J+S_d_f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206375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 lIns="0" tIns="0" rIns="0" bIns="0" anchor="t"/>
          <a:lstStyle>
            <a:lvl1pPr>
              <a:defRPr sz="4000"/>
            </a:lvl1pPr>
          </a:lstStyle>
          <a:p>
            <a:r>
              <a:rPr lang="en-GB"/>
              <a:t>Erwachsenensport Schweiz</a:t>
            </a:r>
            <a:br>
              <a:rPr lang="en-GB"/>
            </a:br>
            <a:r>
              <a:rPr lang="en-GB"/>
              <a:t>esa</a:t>
            </a:r>
          </a:p>
        </p:txBody>
      </p:sp>
    </p:spTree>
    <p:extLst>
      <p:ext uri="{BB962C8B-B14F-4D97-AF65-F5344CB8AC3E}">
        <p14:creationId xmlns:p14="http://schemas.microsoft.com/office/powerpoint/2010/main" val="160724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429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5463" y="0"/>
            <a:ext cx="1892300" cy="5992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93800" y="0"/>
            <a:ext cx="5529263" cy="59928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727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800" y="0"/>
            <a:ext cx="61976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95400" y="1447800"/>
            <a:ext cx="3659188" cy="45450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447800"/>
            <a:ext cx="3660775" cy="45450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9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800" y="0"/>
            <a:ext cx="61976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295400" y="1447800"/>
            <a:ext cx="7472363" cy="4545013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46584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800" y="0"/>
            <a:ext cx="61976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95400" y="1447800"/>
            <a:ext cx="7472363" cy="21955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3795713"/>
            <a:ext cx="7472363" cy="2197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892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aspo_quer_oh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3657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 lIns="0" tIns="0" rIns="0" bIns="0" anchor="t"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720725"/>
          </a:xfrm>
        </p:spPr>
        <p:txBody>
          <a:bodyPr/>
          <a:lstStyle>
            <a:lvl1pPr marL="0" indent="0">
              <a:buFontTx/>
              <a:buNone/>
              <a:defRPr sz="4100"/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3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3657600" cy="509588"/>
          </a:xfrm>
          <a:prstGeom prst="rect">
            <a:avLst/>
          </a:prstGeom>
          <a:noFill/>
        </p:spPr>
      </p:pic>
      <p:pic>
        <p:nvPicPr>
          <p:cNvPr id="9" name="Grafik 8" descr="J+S_d_f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91563" y="404664"/>
            <a:ext cx="84763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3657600" cy="509588"/>
          </a:xfrm>
          <a:prstGeom prst="rect">
            <a:avLst/>
          </a:prstGeom>
          <a:noFill/>
        </p:spPr>
      </p:pic>
      <p:pic>
        <p:nvPicPr>
          <p:cNvPr id="9" name="Grafik 8" descr="J+S_d_f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91563" y="404664"/>
            <a:ext cx="84763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8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spo_quer_oh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3657600" cy="509588"/>
          </a:xfrm>
          <a:prstGeom prst="rect">
            <a:avLst/>
          </a:prstGeom>
          <a:noFill/>
        </p:spPr>
      </p:pic>
      <p:pic>
        <p:nvPicPr>
          <p:cNvPr id="9" name="Grafik 8" descr="J+S_d_f_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91563" y="404664"/>
            <a:ext cx="84763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80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278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447800"/>
            <a:ext cx="3659188" cy="454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447800"/>
            <a:ext cx="3660775" cy="454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77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88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980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0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911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689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altLang="de-DE" sz="240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47800"/>
            <a:ext cx="7472363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Mastertextformat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75413" y="642778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A0D160A7-4E0D-448E-97E0-B7FA72821D6E}" type="slidenum">
              <a:rPr lang="de-CH" altLang="de-DE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altLang="de-DE" sz="900" smtClean="0"/>
              <a:t> 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222375" y="6354763"/>
            <a:ext cx="3673475" cy="503237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altLang="de-DE" sz="900" b="1" dirty="0" smtClean="0"/>
              <a:t>Bundesamt für Sport BASPO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altLang="de-DE" sz="900" dirty="0" err="1" smtClean="0"/>
              <a:t>Jugend+Sport</a:t>
            </a:r>
            <a:endParaRPr lang="de-CH" altLang="de-DE" sz="900" dirty="0" smtClean="0"/>
          </a:p>
        </p:txBody>
      </p:sp>
      <p:pic>
        <p:nvPicPr>
          <p:cNvPr id="1030" name="Picture 6" descr="Logo_col_wappe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295400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0"/>
            <a:ext cx="619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9" r:id="rId15"/>
    <p:sldLayoutId id="2147484350" r:id="rId16"/>
    <p:sldLayoutId id="2147484351" r:id="rId17"/>
    <p:sldLayoutId id="2147484352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undsport.ch/internet/js/de/home/ethik.html" TargetMode="External"/><Relationship Id="rId4" Type="http://schemas.openxmlformats.org/officeDocument/2006/relationships/hyperlink" Target="https://www.apps.baspo.admin.ch/ndbjs/kursprogramm/(S(ikapqmbavkxacg3nwbnfrvue))/kursplan.aspx?spr=d&amp;sportartcode=5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undsport.ch/internet/js/de/home/ethik/integration/faq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gendundsport.ch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gendundsport.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87450" y="2879725"/>
            <a:ext cx="75533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CH" altLang="de-DE" sz="3600"/>
              <a:t>J+S-Kindersport News 2016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187450" y="5040313"/>
            <a:ext cx="3181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400" b="0" dirty="0" err="1" smtClean="0"/>
              <a:t>Hölstein</a:t>
            </a:r>
            <a:r>
              <a:rPr lang="de-CH" altLang="de-DE" sz="2400" b="0" dirty="0" smtClean="0"/>
              <a:t>, August 2016</a:t>
            </a:r>
            <a:endParaRPr lang="de-CH" altLang="de-DE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099" y="320430"/>
            <a:ext cx="7956376" cy="907229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Kompetenzzentrum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KoSIP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de-D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Sicherheit – Integration – Prävention</a:t>
            </a:r>
            <a:endParaRPr lang="de-DE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Bild 3" descr="Grafik_SIP_d_komplet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440000"/>
            <a:ext cx="6763969" cy="47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100" y="92820"/>
            <a:ext cx="7956376" cy="907229"/>
          </a:xfrm>
        </p:spPr>
        <p:txBody>
          <a:bodyPr/>
          <a:lstStyle/>
          <a:p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KoSIP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Dienstleistungen</a:t>
            </a:r>
            <a:endParaRPr lang="de-DE" sz="3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7930" y="1454288"/>
            <a:ext cx="7633220" cy="4968552"/>
          </a:xfrm>
        </p:spPr>
        <p:txBody>
          <a:bodyPr/>
          <a:lstStyle/>
          <a:p>
            <a:pPr marL="0" indent="0">
              <a:spcBef>
                <a:spcPts val="2200"/>
              </a:spcBef>
              <a:buClr>
                <a:schemeClr val="tx1"/>
              </a:buClr>
              <a:buNone/>
            </a:pPr>
            <a:r>
              <a:rPr lang="de-DE" sz="2400" dirty="0" smtClean="0">
                <a:hlinkClick r:id="rId3"/>
              </a:rPr>
              <a:t>Webseite</a:t>
            </a:r>
            <a:endParaRPr lang="de-DE" sz="2400" dirty="0"/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Fachinformationen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Dokumente zum Download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Fachstellennetzwerk</a:t>
            </a:r>
          </a:p>
          <a:p>
            <a:pPr marL="0" indent="0">
              <a:spcBef>
                <a:spcPts val="2200"/>
              </a:spcBef>
              <a:buClr>
                <a:schemeClr val="tx1"/>
              </a:buClr>
              <a:buNone/>
            </a:pPr>
            <a:r>
              <a:rPr lang="de-DE" sz="2400" dirty="0" smtClean="0">
                <a:hlinkClick r:id="rId4"/>
              </a:rPr>
              <a:t>Weiterbildungsangebote</a:t>
            </a:r>
            <a:endParaRPr lang="de-DE" sz="2400" dirty="0" smtClean="0"/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Module «integratives Handeln» und «präventives Handeln»</a:t>
            </a:r>
            <a:br>
              <a:rPr lang="de-DE" sz="1800" dirty="0" smtClean="0"/>
            </a:br>
            <a:r>
              <a:rPr lang="de-DE" sz="1800" i="1" dirty="0" smtClean="0"/>
              <a:t>Was kann ich in meiner Funktion/Rolle tun? </a:t>
            </a:r>
            <a:endParaRPr lang="de-DE" sz="1800" dirty="0"/>
          </a:p>
          <a:p>
            <a:pPr marL="0" indent="0">
              <a:spcBef>
                <a:spcPts val="2200"/>
              </a:spcBef>
              <a:buClr>
                <a:schemeClr val="tx1"/>
              </a:buClr>
              <a:buNone/>
            </a:pPr>
            <a:r>
              <a:rPr lang="de-DE" sz="2400" dirty="0" smtClean="0"/>
              <a:t>Merkblätter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Sicherheit: Sportartenübergreifend und -spezifisch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Integration/Prävention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980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099" y="92820"/>
            <a:ext cx="6829559" cy="907229"/>
          </a:xfrm>
        </p:spPr>
        <p:txBody>
          <a:bodyPr/>
          <a:lstStyle/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KoSIP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– neue Dienstleistungen</a:t>
            </a:r>
            <a:endParaRPr lang="de-DE" sz="3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1" y="1457325"/>
            <a:ext cx="7564335" cy="4789512"/>
          </a:xfrm>
        </p:spPr>
        <p:txBody>
          <a:bodyPr/>
          <a:lstStyle/>
          <a:p>
            <a:pPr marL="176213" indent="-176213">
              <a:spcBef>
                <a:spcPts val="2200"/>
              </a:spcBef>
              <a:buClr>
                <a:schemeClr val="tx1"/>
              </a:buClr>
              <a:buNone/>
              <a:defRPr/>
            </a:pPr>
            <a:r>
              <a:rPr lang="de-DE" dirty="0" smtClean="0"/>
              <a:t>Beratungslinie Pro Juventute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b="1" dirty="0" smtClean="0"/>
              <a:t>+41 58 618 80 80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Niederschwellige Erstberatung und Triage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f</a:t>
            </a:r>
            <a:r>
              <a:rPr lang="de-DE" sz="1800" dirty="0" smtClean="0"/>
              <a:t>ür Bezugspersonen von Kindern und Jugendlichen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aus Sport/Verein/Freizeit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k</a:t>
            </a:r>
            <a:r>
              <a:rPr lang="de-DE" sz="1800" dirty="0" smtClean="0"/>
              <a:t>ostenlos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7 × 24 Stunden</a:t>
            </a:r>
          </a:p>
          <a:p>
            <a:pPr marL="0" indent="0">
              <a:spcBef>
                <a:spcPts val="2200"/>
              </a:spcBef>
              <a:buClr>
                <a:schemeClr val="tx1"/>
              </a:buClr>
              <a:buNone/>
              <a:defRPr/>
            </a:pPr>
            <a:r>
              <a:rPr lang="de-DE" dirty="0" smtClean="0"/>
              <a:t>FAQ zum Thema </a:t>
            </a:r>
            <a:r>
              <a:rPr lang="de-DE" dirty="0" smtClean="0">
                <a:hlinkClick r:id="rId3"/>
              </a:rPr>
              <a:t>Sport und Handicap</a:t>
            </a:r>
            <a:endParaRPr lang="de-DE" dirty="0" smtClean="0"/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Inhalt Modul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Zusatz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(Berechnung) Beiträge 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Anmeldung Angebote</a:t>
            </a:r>
          </a:p>
          <a:p>
            <a:pPr marL="177800" lvl="2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>
              <a:spcBef>
                <a:spcPts val="2200"/>
              </a:spcBef>
              <a:buClr>
                <a:schemeClr val="tx1"/>
              </a:buClr>
              <a:buNone/>
              <a:defRPr/>
            </a:pPr>
            <a:endParaRPr lang="de-DE" dirty="0" smtClean="0"/>
          </a:p>
          <a:p>
            <a:pPr marL="0" indent="0">
              <a:spcBef>
                <a:spcPts val="2200"/>
              </a:spcBef>
              <a:buClr>
                <a:schemeClr val="tx1"/>
              </a:buClr>
              <a:buNone/>
              <a:defRPr/>
            </a:pPr>
            <a:endParaRPr lang="de-DE" dirty="0" smtClean="0"/>
          </a:p>
        </p:txBody>
      </p:sp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51" y="1457325"/>
            <a:ext cx="1966595" cy="196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285" y="206858"/>
            <a:ext cx="7745628" cy="683932"/>
          </a:xfrm>
        </p:spPr>
        <p:txBody>
          <a:bodyPr/>
          <a:lstStyle/>
          <a:p>
            <a:r>
              <a:rPr lang="de-DE" dirty="0" smtClean="0"/>
              <a:t>Sicherheit – Integration – Prävention</a:t>
            </a:r>
            <a:endParaRPr lang="de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50" y="-371432"/>
            <a:ext cx="10844148" cy="7229431"/>
          </a:xfrm>
        </p:spPr>
      </p:pic>
    </p:spTree>
    <p:extLst>
      <p:ext uri="{BB962C8B-B14F-4D97-AF65-F5344CB8AC3E}">
        <p14:creationId xmlns:p14="http://schemas.microsoft.com/office/powerpoint/2010/main" val="5806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/>
          </p:nvPr>
        </p:nvSpPr>
        <p:spPr>
          <a:xfrm>
            <a:off x="1295400" y="2879725"/>
            <a:ext cx="7429500" cy="2773363"/>
          </a:xfrm>
        </p:spPr>
        <p:txBody>
          <a:bodyPr/>
          <a:lstStyle/>
          <a:p>
            <a:pPr>
              <a:defRPr/>
            </a:pP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J+S-Kindersport</a:t>
            </a:r>
            <a:endParaRPr lang="de-CH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1296988" y="2879725"/>
            <a:ext cx="7429500" cy="2773363"/>
          </a:xfrm>
        </p:spPr>
        <p:txBody>
          <a:bodyPr/>
          <a:lstStyle/>
          <a:p>
            <a:pPr>
              <a:defRPr/>
            </a:pP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J+S-Kindersport Philosophie</a:t>
            </a:r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CH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1193800" y="3175"/>
            <a:ext cx="6197600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J+S-Kindersport-Philosophie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>
          <a:xfrm>
            <a:off x="1268413" y="1336675"/>
            <a:ext cx="7472362" cy="4545013"/>
          </a:xfrm>
        </p:spPr>
        <p:txBody>
          <a:bodyPr/>
          <a:lstStyle/>
          <a:p>
            <a:pPr marL="0" indent="0">
              <a:buFontTx/>
              <a:buNone/>
              <a:tabLst>
                <a:tab pos="176213" algn="l"/>
              </a:tabLst>
            </a:pPr>
            <a:r>
              <a:rPr lang="de-CH" altLang="de-DE" b="0" smtClean="0"/>
              <a:t>Die Kindersportkurse bei J+S verfolgen folgendes qualitatives Ziel: Sie sollen </a:t>
            </a:r>
            <a:r>
              <a:rPr lang="de-CH" altLang="de-DE" smtClean="0"/>
              <a:t>kindergerecht</a:t>
            </a:r>
            <a:r>
              <a:rPr lang="de-CH" altLang="de-DE" b="0" smtClean="0"/>
              <a:t> und </a:t>
            </a:r>
            <a:r>
              <a:rPr lang="de-CH" altLang="de-DE" smtClean="0"/>
              <a:t>vielseitig</a:t>
            </a:r>
            <a:r>
              <a:rPr lang="de-CH" altLang="de-DE" b="0" smtClean="0"/>
              <a:t> sein. Das gilt für Trainings, Lager und Wettkämpfe. </a:t>
            </a:r>
          </a:p>
          <a:p>
            <a:pPr marL="0" indent="0">
              <a:buFontTx/>
              <a:buNone/>
              <a:tabLst>
                <a:tab pos="176213" algn="l"/>
              </a:tabLst>
            </a:pPr>
            <a:r>
              <a:rPr lang="de-CH" altLang="de-DE" sz="1800" b="0" smtClean="0"/>
              <a:t>(Quelle: Konzept Kindersport)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34" y="2790145"/>
            <a:ext cx="4637314" cy="309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1204913" y="-1588"/>
            <a:ext cx="6197600" cy="1066801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Was heisst vielseitig?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1346200"/>
            <a:ext cx="7472363" cy="4953000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de-CH" sz="2200" dirty="0" smtClean="0"/>
              <a:t>Vielseitig </a:t>
            </a:r>
            <a:r>
              <a:rPr lang="de-CH" sz="2200" dirty="0"/>
              <a:t>heisst, dass inhaltlich grossen Wert auf die Ausbildung der Bewegungsgrundformen gelegt wird, um den Kindern eine breite Basis an motorischen Fähigkeiten und Fertigkeiten zu vermitteln</a:t>
            </a:r>
            <a:r>
              <a:rPr lang="de-CH" sz="2200" dirty="0" smtClean="0"/>
              <a:t>. 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dirty="0" smtClean="0"/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dirty="0"/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dirty="0" smtClean="0"/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dirty="0"/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dirty="0"/>
          </a:p>
          <a:p>
            <a:pPr marL="0" indent="0">
              <a:buFontTx/>
              <a:buNone/>
              <a:tabLst>
                <a:tab pos="176213" algn="l"/>
              </a:tabLst>
              <a:defRPr/>
            </a:pPr>
            <a:r>
              <a:rPr lang="de-CH" sz="2200" dirty="0" smtClean="0"/>
              <a:t>	</a:t>
            </a:r>
            <a:r>
              <a:rPr lang="de-CH" sz="1600" b="0" i="1" dirty="0" smtClean="0"/>
              <a:t>Abb</a:t>
            </a:r>
            <a:r>
              <a:rPr lang="de-CH" sz="1600" b="0" i="1" dirty="0"/>
              <a:t>. Modell der </a:t>
            </a:r>
            <a:r>
              <a:rPr lang="de-CH" sz="1600" b="0" i="1" dirty="0" smtClean="0"/>
              <a:t>Vielseitigkeit</a:t>
            </a:r>
            <a:br>
              <a:rPr lang="de-CH" sz="1600" b="0" i="1" dirty="0" smtClean="0"/>
            </a:br>
            <a:endParaRPr lang="de-CH" sz="1600" b="0" i="1" dirty="0"/>
          </a:p>
          <a:p>
            <a:pPr marL="176213" indent="-17621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Vielseitige </a:t>
            </a:r>
            <a:r>
              <a:rPr lang="de-CH" sz="2000" dirty="0"/>
              <a:t>Trainings in den Sportarten</a:t>
            </a:r>
          </a:p>
          <a:p>
            <a:pPr marL="176213" indent="-176213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Vielseitige </a:t>
            </a:r>
            <a:r>
              <a:rPr lang="de-CH" sz="2000" dirty="0"/>
              <a:t>Umgebungen, Beidseitigkeit etc.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endParaRPr lang="de-CH" sz="2200" b="0" dirty="0" smtClean="0"/>
          </a:p>
          <a:p>
            <a:pPr marL="0" indent="0">
              <a:buFontTx/>
              <a:buNone/>
              <a:defRPr/>
            </a:pPr>
            <a:endParaRPr lang="de-CH" sz="2200" b="0" dirty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  <p:pic>
        <p:nvPicPr>
          <p:cNvPr id="4608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781300"/>
            <a:ext cx="52292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203325" y="-1588"/>
            <a:ext cx="6197600" cy="1066801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Was heisst kindergerecht?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6350" y="1346200"/>
            <a:ext cx="7599363" cy="4545013"/>
          </a:xfrm>
        </p:spPr>
        <p:txBody>
          <a:bodyPr/>
          <a:lstStyle/>
          <a:p>
            <a:pPr marL="176213" indent="-17621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de-CH" sz="2200" dirty="0" smtClean="0"/>
              <a:t>Spass </a:t>
            </a:r>
            <a:r>
              <a:rPr lang="de-CH" sz="2200" dirty="0"/>
              <a:t>und Freude an Bewegung und Sport sind zentral</a:t>
            </a:r>
          </a:p>
          <a:p>
            <a:pPr marL="176213" indent="-17621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de-CH" sz="2200" dirty="0" smtClean="0"/>
              <a:t>Unterricht und Training sind auf die Bedürfnisse, den Entwicklungsstand und die Kompetenzen der Kinder ausgerichtet =&gt; Kindergerechte Methodik und Didaktik.</a:t>
            </a:r>
          </a:p>
          <a:p>
            <a:pPr marL="176213" indent="-17621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de-CH" sz="2200" dirty="0" smtClean="0"/>
              <a:t>Unterricht, Training und Wettkämpfe sind spielerisch und vielseitig.</a:t>
            </a:r>
            <a:endParaRPr lang="de-CH" sz="2200" dirty="0"/>
          </a:p>
          <a:p>
            <a:pPr marL="176213" indent="-17621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de-CH" sz="2200" dirty="0" smtClean="0"/>
              <a:t>Jedes Kind ist begabt und hat das Recht unter Einhaltung von Fairplay und Respekt zu spielen. </a:t>
            </a:r>
            <a:br>
              <a:rPr lang="de-CH" sz="2200" dirty="0" smtClean="0"/>
            </a:br>
            <a:r>
              <a:rPr lang="de-CH" sz="1800" b="0" dirty="0" smtClean="0"/>
              <a:t>(Quelle: SFV)</a:t>
            </a:r>
          </a:p>
          <a:p>
            <a:pPr marL="176213" indent="-176213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/>
            </a:pPr>
            <a:r>
              <a:rPr lang="de-CH" sz="2200" dirty="0" smtClean="0"/>
              <a:t>Unterricht </a:t>
            </a:r>
            <a:r>
              <a:rPr lang="de-CH" sz="2200" dirty="0"/>
              <a:t>und Training mit Kindern erfolgen nach dem Prinzip «Lachen – Lernen – Leisten</a:t>
            </a:r>
            <a:r>
              <a:rPr lang="de-CH" sz="2200" dirty="0" smtClean="0"/>
              <a:t>».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DE" sz="2400" b="0" dirty="0"/>
          </a:p>
          <a:p>
            <a:pPr marL="0" indent="0">
              <a:buFontTx/>
              <a:buNone/>
              <a:defRPr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1296988" y="2879725"/>
            <a:ext cx="7429500" cy="2773363"/>
          </a:xfrm>
        </p:spPr>
        <p:txBody>
          <a:bodyPr/>
          <a:lstStyle/>
          <a:p>
            <a:pPr>
              <a:defRPr/>
            </a:pP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J+S-Kindersport </a:t>
            </a:r>
            <a:r>
              <a:rPr lang="de-CH" sz="3600" kern="12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/>
            </a:r>
            <a:br>
              <a:rPr lang="de-CH" sz="3600" kern="12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</a:b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Einsatzberechtigungen</a:t>
            </a:r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CH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195388" y="3175"/>
            <a:ext cx="6197600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Inhalte</a:t>
            </a:r>
            <a:endParaRPr lang="de-DE" altLang="de-DE" sz="3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1296988" y="1344613"/>
            <a:ext cx="7451725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de-CH" altLang="de-DE" sz="2000" dirty="0" smtClean="0"/>
              <a:t>J+S allgemein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/>
              <a:t>Jugend- und Erwachsenensport: Ansprechpartner, </a:t>
            </a:r>
            <a:r>
              <a:rPr lang="de-CH" altLang="de-DE" sz="1700" b="0" dirty="0" smtClean="0"/>
              <a:t>Beitragsansätze,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altLang="de-DE" sz="1700" b="0" dirty="0"/>
              <a:t> </a:t>
            </a:r>
            <a:r>
              <a:rPr lang="de-CH" altLang="de-DE" sz="1700" b="0" dirty="0" smtClean="0"/>
              <a:t>  Datenbank</a:t>
            </a:r>
            <a:endParaRPr lang="de-CH" altLang="de-DE" sz="1700" b="0" dirty="0"/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/>
              <a:t>Teilrevision Sportförderungsverordnungen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/>
              <a:t>Sicherheit – Integration – Prävention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/>
              <a:t>J+S in </a:t>
            </a:r>
            <a:r>
              <a:rPr lang="de-CH" altLang="de-DE" sz="1700" b="0" dirty="0" smtClean="0"/>
              <a:t>Zahlen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altLang="de-DE" sz="1700" b="0" dirty="0"/>
          </a:p>
          <a:p>
            <a:pPr marL="0" indent="0">
              <a:spcBef>
                <a:spcPts val="1000"/>
              </a:spcBef>
              <a:buFontTx/>
              <a:buNone/>
              <a:defRPr/>
            </a:pPr>
            <a:r>
              <a:rPr lang="de-CH" altLang="de-DE" sz="2000" dirty="0" smtClean="0"/>
              <a:t>J+S-Kindersport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 smtClean="0"/>
              <a:t>Philosophie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 smtClean="0"/>
              <a:t>Allgemeines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 smtClean="0"/>
              <a:t>Neuerungen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de-CH" altLang="de-DE" sz="1700" b="0" dirty="0" smtClean="0"/>
          </a:p>
          <a:p>
            <a:pPr marL="0" indent="0">
              <a:spcBef>
                <a:spcPts val="1000"/>
              </a:spcBef>
              <a:buFontTx/>
              <a:buNone/>
              <a:defRPr/>
            </a:pPr>
            <a:r>
              <a:rPr lang="de-CH" altLang="de-DE" sz="2000" dirty="0" smtClean="0"/>
              <a:t>Thema Modul Fortbildung 2015/16 </a:t>
            </a:r>
            <a:br>
              <a:rPr lang="de-CH" altLang="de-DE" sz="2000" dirty="0" smtClean="0"/>
            </a:br>
            <a:r>
              <a:rPr lang="de-CH" altLang="de-DE" sz="2000" dirty="0" smtClean="0"/>
              <a:t>«Spielen in J+S-Kindersport»	</a:t>
            </a:r>
          </a:p>
          <a:p>
            <a:pPr marL="0" indent="-17621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CH" altLang="de-DE" sz="1700" b="0" dirty="0" smtClean="0"/>
              <a:t>Neue Broschüre «J+S-Kindersport – Spielen»</a:t>
            </a:r>
          </a:p>
          <a:p>
            <a:pPr marL="514350" indent="-514350">
              <a:buFontTx/>
              <a:buNone/>
              <a:defRPr/>
            </a:pPr>
            <a:endParaRPr lang="de-CH" alt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1176338" y="0"/>
            <a:ext cx="7878762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Einsatzberechtigung Leiter Kindersport</a:t>
            </a:r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>
          <a:xfrm>
            <a:off x="1285875" y="1362075"/>
            <a:ext cx="7534275" cy="4918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CH" altLang="de-DE" sz="1800" smtClean="0"/>
              <a:t>J+S-Leiter Kindersport dürfen alle allgemeinen Sportarten </a:t>
            </a:r>
            <a:br>
              <a:rPr lang="de-CH" altLang="de-DE" sz="1800" smtClean="0"/>
            </a:br>
            <a:r>
              <a:rPr lang="de-CH" altLang="de-DE" sz="1800" smtClean="0"/>
              <a:t>(A-Sportarten) anleiten:</a:t>
            </a:r>
            <a:endParaRPr lang="de-CH" altLang="de-DE" sz="1800" b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altLang="de-DE" sz="1800" b="0" smtClean="0"/>
              <a:t>Allround, Badminton, Baseball/Softball, Basketball, Curling, Eishockey, Eislauf, Fechten, Fussball, Golf, Gymnastik und Tanz, Handball, Hornussen, Judo, Ju-Jitsu, Karate, Landhockey, Leichtathletik, Nationalturnen, Orientierungslauf, Radsport, Ringen, Rollsport, Rugby, Schwingen, Skilanglauf, Squash, Streethockey, Tanzsport, Tchoukball, Tennis, Tischtennis, Turnsport, Unihockey, Volleyball.</a:t>
            </a:r>
            <a:endParaRPr lang="de-CH" altLang="de-DE" sz="1800" smtClean="0"/>
          </a:p>
          <a:p>
            <a:pPr marL="0" indent="0">
              <a:spcBef>
                <a:spcPts val="1000"/>
              </a:spcBef>
              <a:buFontTx/>
              <a:buNone/>
            </a:pPr>
            <a:r>
              <a:rPr lang="de-CH" altLang="de-DE" sz="1800" smtClean="0"/>
              <a:t>Sportarten mit besonderen Sicherheitsbestimmungen (B-Sportarten) verlangen eine spezifische Anerkennung: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altLang="de-DE" sz="1800" b="0" smtClean="0"/>
              <a:t>Bergsport, Kanusport, Lagersport/Trekking, Pferdesport, Rudern, Schwimmsport, Segeln, Skifahren, Skispringen, Snowboard, Sportschiessen, Triathlon, Windsurfen.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altLang="de-DE" sz="1800" b="0" smtClean="0"/>
              <a:t>z.B. J+S-Leiter Bergsport Kindersport</a:t>
            </a:r>
          </a:p>
          <a:p>
            <a:pPr marL="0" indent="0">
              <a:spcBef>
                <a:spcPts val="1000"/>
              </a:spcBef>
              <a:buFontTx/>
              <a:buNone/>
            </a:pPr>
            <a:r>
              <a:rPr lang="de-CH" altLang="de-DE" sz="1800" b="0" smtClean="0"/>
              <a:t>&gt; </a:t>
            </a:r>
            <a:r>
              <a:rPr lang="de-CH" altLang="de-DE" sz="1800" smtClean="0">
                <a:hlinkClick r:id="rId2"/>
              </a:rPr>
              <a:t>www.jugendundsport.ch</a:t>
            </a:r>
            <a:r>
              <a:rPr lang="de-CH" altLang="de-DE" sz="1800" b="0" smtClean="0"/>
              <a:t> &gt; J+S-Coaches &gt; Leitfaden für J+S-Coaches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1176338" y="-1588"/>
            <a:ext cx="7878762" cy="1066801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Einsatzberechtigung Leiter Kindersport</a:t>
            </a: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>
          <a:xfrm>
            <a:off x="1285875" y="1355725"/>
            <a:ext cx="7472363" cy="4545013"/>
          </a:xfrm>
        </p:spPr>
        <p:txBody>
          <a:bodyPr/>
          <a:lstStyle/>
          <a:p>
            <a:pPr marL="0" indent="0">
              <a:spcBef>
                <a:spcPts val="1000"/>
              </a:spcBef>
              <a:buFontTx/>
              <a:buNone/>
              <a:defRPr/>
            </a:pPr>
            <a:r>
              <a:rPr lang="de-CH" altLang="de-DE" sz="2000" b="0" dirty="0" smtClean="0"/>
              <a:t>Benötigt eine Leiterperson «J+S-Kindersport» (Allround) eine </a:t>
            </a:r>
            <a:r>
              <a:rPr lang="de-CH" altLang="de-DE" sz="2000" dirty="0" smtClean="0"/>
              <a:t>Einsatzberechtigung in einer B-Sportart</a:t>
            </a:r>
            <a:r>
              <a:rPr lang="de-CH" altLang="de-DE" sz="2000" b="0" dirty="0" smtClean="0"/>
              <a:t>, gibt es folgende Möglichkeiten um diese Sportartanerkennung zu erlangen:</a:t>
            </a:r>
          </a:p>
          <a:p>
            <a:pPr marL="0" indent="0">
              <a:spcBef>
                <a:spcPts val="1000"/>
              </a:spcBef>
              <a:buFontTx/>
              <a:buNone/>
              <a:defRPr/>
            </a:pPr>
            <a:endParaRPr lang="de-CH" altLang="de-DE" sz="2000" dirty="0" smtClean="0"/>
          </a:p>
          <a:p>
            <a:pPr marL="176213" indent="-176213">
              <a:spcBef>
                <a:spcPts val="1000"/>
              </a:spcBef>
              <a:defRPr/>
            </a:pPr>
            <a:r>
              <a:rPr lang="de-CH" altLang="de-DE" sz="2000" dirty="0" smtClean="0"/>
              <a:t>Besuch eines Leiterkurses «Sportart» Jugendsport</a:t>
            </a:r>
          </a:p>
          <a:p>
            <a:pPr marL="176213" indent="-176213">
              <a:spcBef>
                <a:spcPts val="1000"/>
              </a:spcBef>
              <a:defRPr/>
            </a:pPr>
            <a:r>
              <a:rPr lang="de-CH" altLang="de-DE" sz="2000" dirty="0" smtClean="0"/>
              <a:t>Besuch einer Vorausbildung des Verbandes </a:t>
            </a:r>
            <a:br>
              <a:rPr lang="de-CH" altLang="de-DE" sz="2000" dirty="0" smtClean="0"/>
            </a:br>
            <a:r>
              <a:rPr lang="de-CH" altLang="de-DE" sz="1800" b="0" dirty="0" smtClean="0"/>
              <a:t>Siehe Liste «Anerkannte Verbandsausbildungen für Sportartspezifische Leiteranerkennung» </a:t>
            </a:r>
            <a:r>
              <a:rPr lang="de-CH" altLang="de-DE" sz="1800" dirty="0" smtClean="0">
                <a:hlinkClick r:id="rId2"/>
              </a:rPr>
              <a:t>www.jugendundsport.ch</a:t>
            </a:r>
            <a:r>
              <a:rPr lang="de-CH" altLang="de-DE" sz="1800" b="0" dirty="0" smtClean="0"/>
              <a:t> &gt; Kindersport &gt; Downloads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1296988" y="2879725"/>
            <a:ext cx="7429500" cy="2773363"/>
          </a:xfrm>
        </p:spPr>
        <p:txBody>
          <a:bodyPr/>
          <a:lstStyle/>
          <a:p>
            <a:pPr>
              <a:defRPr/>
            </a:pP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J+S-Kindersport Neuerungen</a:t>
            </a:r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b="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CH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1200150" y="1588"/>
            <a:ext cx="7573963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Wettkämpfe in J+S-Kindersport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>
          <a:xfrm>
            <a:off x="1276350" y="1336675"/>
            <a:ext cx="7472363" cy="4545013"/>
          </a:xfrm>
        </p:spPr>
        <p:txBody>
          <a:bodyPr/>
          <a:lstStyle/>
          <a:p>
            <a:pPr marL="176213" indent="-176213">
              <a:spcBef>
                <a:spcPts val="1000"/>
              </a:spcBef>
              <a:defRPr/>
            </a:pPr>
            <a:r>
              <a:rPr lang="de-CH" altLang="de-DE" dirty="0" smtClean="0"/>
              <a:t>Mit dem Ziel die Organisation von Kursen </a:t>
            </a:r>
            <a:br>
              <a:rPr lang="de-CH" altLang="de-DE" dirty="0" smtClean="0"/>
            </a:br>
            <a:r>
              <a:rPr lang="de-CH" altLang="de-DE" dirty="0" smtClean="0"/>
              <a:t>und Lagern in den beiden Zielgruppen </a:t>
            </a:r>
            <a:br>
              <a:rPr lang="de-CH" altLang="de-DE" dirty="0" smtClean="0"/>
            </a:br>
            <a:r>
              <a:rPr lang="de-CH" altLang="de-DE" dirty="0" smtClean="0"/>
              <a:t>zu vereinfachen, ist es neu möglich im Kinder-sport auch die Wettkämpfe anzumelden.</a:t>
            </a:r>
          </a:p>
          <a:p>
            <a:pPr marL="0" indent="0">
              <a:spcBef>
                <a:spcPts val="1000"/>
              </a:spcBef>
              <a:buFontTx/>
              <a:buNone/>
              <a:tabLst>
                <a:tab pos="176213" algn="l"/>
              </a:tabLst>
              <a:defRPr/>
            </a:pPr>
            <a:r>
              <a:rPr lang="de-CH" altLang="de-DE" sz="1800" b="0" dirty="0"/>
              <a:t>	</a:t>
            </a:r>
            <a:r>
              <a:rPr lang="de-CH" altLang="de-DE" sz="1800" b="0" dirty="0" smtClean="0"/>
              <a:t>Vgl. </a:t>
            </a:r>
            <a:r>
              <a:rPr lang="fr-CH" altLang="de-DE" sz="1800" b="0" dirty="0" err="1" smtClean="0"/>
              <a:t>Teilrevision</a:t>
            </a:r>
            <a:r>
              <a:rPr lang="fr-CH" altLang="de-DE" sz="1800" b="0" dirty="0" smtClean="0"/>
              <a:t> der </a:t>
            </a:r>
            <a:r>
              <a:rPr lang="fr-CH" altLang="de-DE" sz="1800" b="0" dirty="0" err="1" smtClean="0"/>
              <a:t>Sportförderungsverordnungen</a:t>
            </a:r>
            <a:r>
              <a:rPr lang="fr-CH" altLang="de-DE" sz="1800" b="0" dirty="0" smtClean="0"/>
              <a:t> 2015</a:t>
            </a:r>
            <a:endParaRPr lang="de-CH" altLang="de-DE" sz="1800" dirty="0" smtClean="0"/>
          </a:p>
          <a:p>
            <a:pPr marL="176213" indent="-176213">
              <a:spcBef>
                <a:spcPts val="1000"/>
              </a:spcBef>
              <a:defRPr/>
            </a:pPr>
            <a:r>
              <a:rPr lang="de-CH" dirty="0"/>
              <a:t>Nur die offiziellen Wettkämpfe des Verbandes können gemeldet werden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>
          <a:xfrm>
            <a:off x="1203325" y="3175"/>
            <a:ext cx="7573963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Zusätze in J+S-Kindersport</a:t>
            </a:r>
          </a:p>
        </p:txBody>
      </p:sp>
      <p:sp>
        <p:nvSpPr>
          <p:cNvPr id="62467" name="Inhaltsplatzhalter 2"/>
          <p:cNvSpPr>
            <a:spLocks noGrp="1"/>
          </p:cNvSpPr>
          <p:nvPr>
            <p:ph idx="1"/>
          </p:nvPr>
        </p:nvSpPr>
        <p:spPr>
          <a:xfrm>
            <a:off x="1285875" y="1336675"/>
            <a:ext cx="7472363" cy="4545013"/>
          </a:xfrm>
        </p:spPr>
        <p:txBody>
          <a:bodyPr/>
          <a:lstStyle/>
          <a:p>
            <a:pPr marL="176213" indent="-176213">
              <a:spcBef>
                <a:spcPts val="1000"/>
              </a:spcBef>
            </a:pPr>
            <a:r>
              <a:rPr lang="de-CH" altLang="de-DE" sz="2400" smtClean="0"/>
              <a:t>Mit der Teilrevision 2015 wurde die rechtliche Grundlage für das «Training von Physis und Psyche» sowie «Sport + Handicap» im Kinder-sport geschaffen. </a:t>
            </a:r>
          </a:p>
          <a:p>
            <a:pPr marL="176213" indent="-176213">
              <a:spcBef>
                <a:spcPts val="1000"/>
              </a:spcBef>
            </a:pPr>
            <a:r>
              <a:rPr lang="de-CH" altLang="de-DE" sz="2400" smtClean="0"/>
              <a:t>Dies kann umgesetzt werden, sobald die J+S-Leiterpersonen Kindersport die entsprechenden Zusätze erwerben können. </a:t>
            </a:r>
          </a:p>
          <a:p>
            <a:pPr marL="176213" indent="-176213">
              <a:spcBef>
                <a:spcPts val="1000"/>
              </a:spcBef>
            </a:pPr>
            <a:r>
              <a:rPr lang="de-CH" altLang="de-DE" sz="2400" smtClean="0"/>
              <a:t>Die dafür nötigen Weiterbildungsmodule befinden sich in der Planungsphase und werden analog dem Jugendsport aufgebaut.</a:t>
            </a:r>
            <a:endParaRPr lang="de-DE" altLang="de-DE" sz="2400" smtClean="0">
              <a:solidFill>
                <a:srgbClr val="FF0000"/>
              </a:solidFill>
            </a:endParaRPr>
          </a:p>
          <a:p>
            <a:pPr marL="176213" indent="-176213">
              <a:buFontTx/>
              <a:buNone/>
            </a:pPr>
            <a:endParaRPr lang="de-DE" altLang="de-D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5580"/>
            <a:ext cx="9144000" cy="104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1296988" y="2879725"/>
            <a:ext cx="8031162" cy="2773363"/>
          </a:xfrm>
        </p:spPr>
        <p:txBody>
          <a:bodyPr/>
          <a:lstStyle/>
          <a:p>
            <a:pPr>
              <a:defRPr/>
            </a:pP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Thema Modul Fortbildung 2015/16</a:t>
            </a:r>
            <a:b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</a:br>
            <a:r>
              <a:rPr lang="de-CH" sz="3600" kern="12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Spielen in J+S-Kindersport</a:t>
            </a:r>
            <a: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CH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b="0" dirty="0" smtClean="0"/>
              <a:t/>
            </a:r>
            <a:br>
              <a:rPr lang="de-CH" b="0" dirty="0" smtClean="0"/>
            </a:br>
            <a:endParaRPr lang="de-CH" dirty="0" smtClean="0">
              <a:solidFill>
                <a:srgbClr val="D308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1179513" y="228600"/>
            <a:ext cx="8528050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Neue Broschüre</a:t>
            </a:r>
            <a:b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«J+S-Kindersport Spielen»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9184" r="30405" b="2983"/>
          <a:stretch>
            <a:fillRect/>
          </a:stretch>
        </p:blipFill>
        <p:spPr>
          <a:xfrm>
            <a:off x="1295400" y="1412875"/>
            <a:ext cx="3009900" cy="42179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564" name="Textfeld 3"/>
          <p:cNvSpPr txBox="1">
            <a:spLocks noChangeArrowheads="1"/>
          </p:cNvSpPr>
          <p:nvPr/>
        </p:nvSpPr>
        <p:spPr bwMode="auto">
          <a:xfrm>
            <a:off x="4941888" y="1319213"/>
            <a:ext cx="30876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Autorinnen und Autoren</a:t>
            </a:r>
            <a:endParaRPr lang="de-CH" altLang="de-DE" sz="1800" b="0"/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Daniela Brönnimann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Sandra Lauber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Mirjam Schluep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Tim Hartmann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Raphael Kern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Corina Wilhelm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Thomas Richard</a:t>
            </a:r>
          </a:p>
          <a:p>
            <a:pPr eaLnBrk="1" hangingPunct="1">
              <a:spcBef>
                <a:spcPct val="0"/>
              </a:spcBef>
            </a:pPr>
            <a:r>
              <a:rPr lang="de-CH" altLang="de-DE" sz="1800" b="0"/>
              <a:t>Patricia Steinmann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1179513" y="230188"/>
            <a:ext cx="7874000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Neue Broschüre</a:t>
            </a:r>
            <a:b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«J+S-Kindersport Spielen»</a:t>
            </a:r>
          </a:p>
        </p:txBody>
      </p:sp>
      <p:pic>
        <p:nvPicPr>
          <p:cNvPr id="675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r="2991" b="7973"/>
          <a:stretch>
            <a:fillRect/>
          </a:stretch>
        </p:blipFill>
        <p:spPr>
          <a:xfrm>
            <a:off x="1296988" y="2103438"/>
            <a:ext cx="2987675" cy="1958975"/>
          </a:xfrm>
        </p:spPr>
      </p:pic>
      <p:sp>
        <p:nvSpPr>
          <p:cNvPr id="67588" name="Textfeld 5"/>
          <p:cNvSpPr txBox="1">
            <a:spLocks noChangeArrowheads="1"/>
          </p:cNvSpPr>
          <p:nvPr/>
        </p:nvSpPr>
        <p:spPr bwMode="auto">
          <a:xfrm>
            <a:off x="1200150" y="5100638"/>
            <a:ext cx="75898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b="0"/>
              <a:t>Die neue Broschüre ersetzt die beiden Ringbücher </a:t>
            </a:r>
            <a:br>
              <a:rPr lang="de-CH" altLang="de-DE" sz="2200" b="0"/>
            </a:br>
            <a:r>
              <a:rPr lang="de-CH" altLang="de-DE" sz="2200" b="0"/>
              <a:t>«Top Bewegungsspiele» (Band 1) und «Top Spiele für den Sportunterricht» (Band 2).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9184" r="30405" b="2983"/>
          <a:stretch>
            <a:fillRect/>
          </a:stretch>
        </p:blipFill>
        <p:spPr>
          <a:xfrm>
            <a:off x="6348413" y="1420813"/>
            <a:ext cx="2400300" cy="33623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feil nach rechts 8"/>
          <p:cNvSpPr/>
          <p:nvPr/>
        </p:nvSpPr>
        <p:spPr>
          <a:xfrm>
            <a:off x="4718050" y="2598738"/>
            <a:ext cx="1198563" cy="8302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Inhaltsplatzhalter 2"/>
          <p:cNvSpPr>
            <a:spLocks noGrp="1"/>
          </p:cNvSpPr>
          <p:nvPr>
            <p:ph idx="1"/>
          </p:nvPr>
        </p:nvSpPr>
        <p:spPr>
          <a:xfrm>
            <a:off x="1276350" y="1336675"/>
            <a:ext cx="7472363" cy="45450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CH" altLang="de-DE" dirty="0" smtClean="0"/>
              <a:t>Inhalte</a:t>
            </a:r>
          </a:p>
          <a:p>
            <a:pPr marL="176213" indent="-176213">
              <a:defRPr/>
            </a:pPr>
            <a:r>
              <a:rPr lang="de-CH" altLang="de-DE" b="0" dirty="0" smtClean="0"/>
              <a:t>Hinweise zur Anwendung dieses Lehrmittels</a:t>
            </a:r>
          </a:p>
          <a:p>
            <a:pPr marL="176213" indent="-176213">
              <a:defRPr/>
            </a:pPr>
            <a:r>
              <a:rPr lang="de-CH" altLang="de-DE" b="0" dirty="0" smtClean="0"/>
              <a:t>Kinder spielen sich ins Leben</a:t>
            </a:r>
          </a:p>
          <a:p>
            <a:pPr marL="176213" indent="-176213">
              <a:defRPr/>
            </a:pPr>
            <a:r>
              <a:rPr lang="de-CH" altLang="de-DE" b="0" dirty="0" smtClean="0"/>
              <a:t>Spielen lernen</a:t>
            </a:r>
          </a:p>
          <a:p>
            <a:pPr marL="176213" indent="-176213">
              <a:defRPr/>
            </a:pPr>
            <a:r>
              <a:rPr lang="de-CH" altLang="de-DE" b="0" dirty="0" smtClean="0"/>
              <a:t>Spielen lehren</a:t>
            </a:r>
          </a:p>
          <a:p>
            <a:pPr marL="176213" indent="-176213">
              <a:defRPr/>
            </a:pPr>
            <a:r>
              <a:rPr lang="de-CH" altLang="de-DE" b="0" dirty="0" smtClean="0"/>
              <a:t>Spiele spielen</a:t>
            </a:r>
          </a:p>
          <a:p>
            <a:pPr marL="176213" indent="-176213">
              <a:buFontTx/>
              <a:buNone/>
              <a:defRPr/>
            </a:pPr>
            <a:endParaRPr lang="de-CH" altLang="de-DE" b="0" dirty="0" smtClean="0"/>
          </a:p>
          <a:p>
            <a:pPr>
              <a:buFontTx/>
              <a:buNone/>
              <a:defRPr/>
            </a:pPr>
            <a:endParaRPr lang="de-CH" altLang="de-DE" b="0" dirty="0" smtClean="0"/>
          </a:p>
        </p:txBody>
      </p:sp>
      <p:sp>
        <p:nvSpPr>
          <p:cNvPr id="58371" name="Titel 1"/>
          <p:cNvSpPr>
            <a:spLocks noGrp="1"/>
          </p:cNvSpPr>
          <p:nvPr>
            <p:ph type="title"/>
          </p:nvPr>
        </p:nvSpPr>
        <p:spPr>
          <a:xfrm>
            <a:off x="1179513" y="230188"/>
            <a:ext cx="8704262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Neue Broschüre </a:t>
            </a:r>
            <a:b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«J+S-Kindersport Spielen»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87624" y="2880000"/>
            <a:ext cx="3275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J+S allgemein</a:t>
            </a:r>
            <a:endParaRPr lang="de-CH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>
          <a:xfrm>
            <a:off x="1179513" y="1588"/>
            <a:ext cx="6197600" cy="1066800"/>
          </a:xfrm>
        </p:spPr>
        <p:txBody>
          <a:bodyPr/>
          <a:lstStyle/>
          <a:p>
            <a:pPr>
              <a:defRPr/>
            </a:pPr>
            <a:r>
              <a:rPr lang="de-CH" altLang="de-DE" sz="3000" dirty="0" smtClean="0">
                <a:solidFill>
                  <a:schemeClr val="bg1">
                    <a:lumMod val="50000"/>
                  </a:schemeClr>
                </a:solidFill>
              </a:rPr>
              <a:t>Herzlichen Dank!</a:t>
            </a:r>
          </a:p>
        </p:txBody>
      </p:sp>
      <p:sp>
        <p:nvSpPr>
          <p:cNvPr id="75779" name="Inhaltsplatzhalter 2"/>
          <p:cNvSpPr>
            <a:spLocks noGrp="1"/>
          </p:cNvSpPr>
          <p:nvPr>
            <p:ph idx="1"/>
          </p:nvPr>
        </p:nvSpPr>
        <p:spPr>
          <a:xfrm>
            <a:off x="1276350" y="1336675"/>
            <a:ext cx="7472363" cy="45450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CH" altLang="de-DE" smtClean="0"/>
              <a:t>Herzlichen Dank allen Leiterinnen und Leitern Kindersport, die zahlreichen Kindern unvergessliche, kindergerechte und vielseitige Sporterlebnisse ermöglichen!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025776"/>
            <a:ext cx="4686299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9214"/>
            <a:ext cx="7956376" cy="907229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Nachwort zu den Beitragsansätzen</a:t>
            </a:r>
            <a:endParaRPr lang="de-DE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8255" y="1478100"/>
            <a:ext cx="7494592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500"/>
              </a:spcAft>
              <a:buClrTx/>
              <a:buNone/>
            </a:pPr>
            <a:r>
              <a:rPr lang="de-CH" sz="1700" dirty="0" smtClean="0"/>
              <a:t>Ende 2014 ist ersichtlich geworden, dass der J+S-Kredit aufgrund der gewachsenen Nachfrage an Kursen und Lagern zukünftig nicht mehr ausreichen würde.</a:t>
            </a:r>
          </a:p>
          <a:p>
            <a:pPr marL="174625" indent="-174625">
              <a:spcBef>
                <a:spcPts val="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</a:pPr>
            <a:r>
              <a:rPr lang="de-CH" sz="1700" b="0" dirty="0" smtClean="0"/>
              <a:t>Die Beitragsansätze hätten auf den 1.1.2015 </a:t>
            </a:r>
            <a:r>
              <a:rPr lang="de-CH" sz="1700" b="0" dirty="0"/>
              <a:t>um </a:t>
            </a:r>
            <a:r>
              <a:rPr lang="de-CH" sz="1700" b="0" dirty="0" smtClean="0"/>
              <a:t>–25 % angepasst werden müssen.</a:t>
            </a:r>
          </a:p>
          <a:p>
            <a:pPr marL="174625" indent="-174625">
              <a:spcBef>
                <a:spcPts val="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</a:pPr>
            <a:r>
              <a:rPr lang="de-CH" sz="1700" b="0" dirty="0" smtClean="0"/>
              <a:t>Die politische Akzeptanz für eine Anpassung in diesem Ausmass war </a:t>
            </a:r>
            <a:br>
              <a:rPr lang="de-CH" sz="1700" b="0" dirty="0" smtClean="0"/>
            </a:br>
            <a:r>
              <a:rPr lang="de-CH" sz="1700" b="0" dirty="0" smtClean="0"/>
              <a:t>nicht vorhanden.</a:t>
            </a:r>
          </a:p>
          <a:p>
            <a:pPr marL="174625" indent="-174625">
              <a:spcBef>
                <a:spcPts val="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</a:pPr>
            <a:r>
              <a:rPr lang="de-CH" sz="1700" b="0" dirty="0" smtClean="0"/>
              <a:t>Es wurden verschiedene politische Vorstösse mit dem Ziel «finanzielle Kontinuität» eingereicht. 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ClrTx/>
              <a:buNone/>
            </a:pPr>
            <a:endParaRPr lang="de-CH" sz="1700" dirty="0" smtClean="0"/>
          </a:p>
          <a:p>
            <a:pPr marL="0" indent="0">
              <a:spcBef>
                <a:spcPts val="0"/>
              </a:spcBef>
              <a:spcAft>
                <a:spcPts val="500"/>
              </a:spcAft>
              <a:buClrTx/>
              <a:buNone/>
            </a:pPr>
            <a:r>
              <a:rPr lang="de-CH" sz="1700" dirty="0" smtClean="0"/>
              <a:t>Die politische Debatte (Bundesrat und Parlament) führte im Juni 2015 </a:t>
            </a:r>
            <a:br>
              <a:rPr lang="de-CH" sz="1700" dirty="0" smtClean="0"/>
            </a:br>
            <a:r>
              <a:rPr lang="de-CH" sz="1700" dirty="0" smtClean="0"/>
              <a:t>zu folgenden Entscheiden:</a:t>
            </a:r>
          </a:p>
          <a:p>
            <a:pPr marL="174625" indent="-174625">
              <a:spcBef>
                <a:spcPts val="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</a:pPr>
            <a:r>
              <a:rPr lang="de-CH" sz="1700" b="0" dirty="0" smtClean="0"/>
              <a:t>Das Parlament genehmigte für das Jahr 2015 einen Nachtragskredit </a:t>
            </a:r>
            <a:br>
              <a:rPr lang="de-CH" sz="1700" b="0" dirty="0" smtClean="0"/>
            </a:br>
            <a:r>
              <a:rPr lang="de-CH" sz="1700" b="0" dirty="0" smtClean="0"/>
              <a:t>von 17 Mio. Franken.</a:t>
            </a:r>
          </a:p>
          <a:p>
            <a:pPr marL="174625" indent="-174625">
              <a:spcBef>
                <a:spcPts val="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•"/>
            </a:pPr>
            <a:r>
              <a:rPr lang="de-CH" sz="1700" b="0" dirty="0"/>
              <a:t>Der Bundesrat hat beschlossen, den jährlichen Kredit für das Sportförderprogramm Jugend+Sport ab 2016 um 20 Millionen Franken </a:t>
            </a:r>
            <a:r>
              <a:rPr lang="de-CH" sz="1700" b="0" dirty="0" smtClean="0"/>
              <a:t/>
            </a:r>
            <a:br>
              <a:rPr lang="de-CH" sz="1700" b="0" dirty="0" smtClean="0"/>
            </a:br>
            <a:r>
              <a:rPr lang="de-CH" sz="1700" b="0" dirty="0" smtClean="0"/>
              <a:t>zu erhöhen </a:t>
            </a:r>
            <a:r>
              <a:rPr lang="de-CH" sz="1500" b="0" dirty="0" smtClean="0"/>
              <a:t>(Vorbehalt: Sparmassnahmen Bundeshaushalt)</a:t>
            </a:r>
            <a:r>
              <a:rPr lang="de-CH" sz="1600" b="0" dirty="0" smtClean="0"/>
              <a:t>.</a:t>
            </a:r>
            <a:endParaRPr lang="de-CH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1074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9214"/>
            <a:ext cx="7956376" cy="907229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Datenbank</a:t>
            </a:r>
            <a:endParaRPr lang="de-DE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0637" y="1473338"/>
            <a:ext cx="7525072" cy="454501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de-DE" sz="1800" dirty="0" smtClean="0"/>
              <a:t>Ausgangslage: Die «Nationale Datenbank für Sport (NDS)» </a:t>
            </a:r>
            <a:br>
              <a:rPr lang="de-DE" sz="1800" dirty="0" smtClean="0"/>
            </a:br>
            <a:r>
              <a:rPr lang="de-DE" sz="1800" dirty="0" smtClean="0"/>
              <a:t>ist seit 2003 in Betrieb und muss erneuert werden.</a:t>
            </a:r>
          </a:p>
          <a:p>
            <a:pPr marL="274638" indent="-274638">
              <a:buClrTx/>
              <a:buFont typeface="Wingdings" panose="05000000000000000000" pitchFamily="2" charset="2"/>
              <a:buChar char="§"/>
            </a:pPr>
            <a:endParaRPr lang="de-DE" sz="1800" dirty="0" smtClean="0"/>
          </a:p>
          <a:p>
            <a:pPr marL="0" indent="0">
              <a:buClrTx/>
              <a:buNone/>
            </a:pPr>
            <a:r>
              <a:rPr lang="de-DE" sz="1800" dirty="0"/>
              <a:t>Das Projekt «NDS-Neubau» wurde im August 2015 </a:t>
            </a:r>
            <a:r>
              <a:rPr lang="de-DE" sz="1800" dirty="0" smtClean="0"/>
              <a:t>gestartet. </a:t>
            </a:r>
            <a:br>
              <a:rPr lang="de-DE" sz="1800" dirty="0" smtClean="0"/>
            </a:br>
            <a:r>
              <a:rPr lang="de-DE" sz="1800" dirty="0" smtClean="0"/>
              <a:t>Es erfolgte eine WTO-Ausschreibung.</a:t>
            </a:r>
            <a:endParaRPr lang="de-DE" sz="1800" dirty="0"/>
          </a:p>
          <a:p>
            <a:pPr marL="274638" indent="-274638">
              <a:buClrTx/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0" indent="0">
              <a:buClrTx/>
              <a:buNone/>
            </a:pPr>
            <a:r>
              <a:rPr lang="de-DE" sz="1800" dirty="0" smtClean="0"/>
              <a:t>Ziele</a:t>
            </a:r>
            <a:endParaRPr lang="de-DE" sz="1800" dirty="0"/>
          </a:p>
          <a:p>
            <a:pPr marL="174625" indent="-174625">
              <a:buClrTx/>
              <a:buFont typeface="Arial" panose="020B0604020202020204" pitchFamily="34" charset="0"/>
              <a:buChar char="•"/>
            </a:pPr>
            <a:r>
              <a:rPr lang="de-DE" sz="1800" b="0" dirty="0" smtClean="0"/>
              <a:t>Moderne Technologie</a:t>
            </a:r>
          </a:p>
          <a:p>
            <a:pPr marL="174625" indent="-174625">
              <a:buClrTx/>
              <a:buFont typeface="Arial" panose="020B0604020202020204" pitchFamily="34" charset="0"/>
              <a:buChar char="•"/>
            </a:pPr>
            <a:r>
              <a:rPr lang="de-DE" sz="1800" b="0" dirty="0" smtClean="0"/>
              <a:t>Hohe Benutzerfreundlichkeit</a:t>
            </a:r>
          </a:p>
          <a:p>
            <a:pPr marL="174625" indent="-174625">
              <a:buClrTx/>
              <a:buFont typeface="Arial" panose="020B0604020202020204" pitchFamily="34" charset="0"/>
              <a:buChar char="•"/>
            </a:pPr>
            <a:r>
              <a:rPr lang="de-DE" sz="1800" b="0" dirty="0" smtClean="0"/>
              <a:t>Ermöglichung von </a:t>
            </a:r>
            <a:r>
              <a:rPr lang="de-DE" sz="1800" b="0" dirty="0"/>
              <a:t>technisch/finanziell </a:t>
            </a:r>
            <a:r>
              <a:rPr lang="de-DE" sz="1800" b="0" dirty="0" smtClean="0"/>
              <a:t>durchführbaren Anpassungen, </a:t>
            </a:r>
            <a:br>
              <a:rPr lang="de-DE" sz="1800" b="0" dirty="0" smtClean="0"/>
            </a:br>
            <a:r>
              <a:rPr lang="de-DE" sz="1800" b="0" dirty="0" smtClean="0"/>
              <a:t>die ein effizientes Tagesgeschäft fördern </a:t>
            </a:r>
            <a:br>
              <a:rPr lang="de-DE" sz="1800" b="0" dirty="0" smtClean="0"/>
            </a:br>
            <a:r>
              <a:rPr lang="de-DE" sz="1800" b="0" dirty="0" smtClean="0"/>
              <a:t>(Einbezug der Kantone und Verbände)</a:t>
            </a:r>
          </a:p>
          <a:p>
            <a:pPr marL="0" indent="0">
              <a:buClrTx/>
              <a:buNone/>
            </a:pPr>
            <a:endParaRPr lang="de-DE" sz="1800" dirty="0" smtClean="0"/>
          </a:p>
          <a:p>
            <a:pPr marL="0" indent="0">
              <a:buClrTx/>
              <a:buNone/>
            </a:pPr>
            <a:r>
              <a:rPr lang="de-DE" sz="1800" dirty="0" smtClean="0"/>
              <a:t>Einführung für 2019 geplant</a:t>
            </a:r>
          </a:p>
          <a:p>
            <a:pPr>
              <a:buFontTx/>
              <a:buChar char="-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83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87624" y="2880000"/>
            <a:ext cx="63403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Revision der Verordnungen </a:t>
            </a:r>
            <a:b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zur</a:t>
            </a:r>
            <a:r>
              <a:rPr lang="de-CH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Sportförderung</a:t>
            </a:r>
          </a:p>
        </p:txBody>
      </p:sp>
    </p:spTree>
    <p:extLst>
      <p:ext uri="{BB962C8B-B14F-4D97-AF65-F5344CB8AC3E}">
        <p14:creationId xmlns:p14="http://schemas.microsoft.com/office/powerpoint/2010/main" val="1183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375" y="227040"/>
            <a:ext cx="7772400" cy="648072"/>
          </a:xfrm>
        </p:spPr>
        <p:txBody>
          <a:bodyPr/>
          <a:lstStyle/>
          <a:p>
            <a:r>
              <a:rPr lang="de-DE" sz="3000" dirty="0" smtClean="0">
                <a:solidFill>
                  <a:schemeClr val="bg1">
                    <a:lumMod val="50000"/>
                  </a:schemeClr>
                </a:solidFill>
              </a:rPr>
              <a:t>Revision Sportförderungsverordnungen</a:t>
            </a:r>
            <a:endParaRPr lang="de-DE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101" y="1454288"/>
            <a:ext cx="7472363" cy="5328592"/>
          </a:xfrm>
        </p:spPr>
        <p:txBody>
          <a:bodyPr/>
          <a:lstStyle/>
          <a:p>
            <a:pPr marL="0" indent="0">
              <a:spcBef>
                <a:spcPts val="2200"/>
              </a:spcBef>
              <a:buClr>
                <a:schemeClr val="tx1"/>
              </a:buClr>
              <a:buNone/>
            </a:pPr>
            <a:r>
              <a:rPr lang="de-DE" sz="2400" dirty="0" smtClean="0"/>
              <a:t>Kleine Anpassungen per 1. Dezember 2015</a:t>
            </a:r>
          </a:p>
          <a:p>
            <a:pPr marL="185738" indent="-18573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J+S-Kurse oder -Lager mit mehreren Sportarten </a:t>
            </a:r>
            <a:r>
              <a:rPr lang="de-DE" sz="1800" b="0" dirty="0"/>
              <a:t>sind neu in den </a:t>
            </a:r>
            <a:r>
              <a:rPr lang="de-DE" sz="1800" b="0" dirty="0" smtClean="0"/>
              <a:t>Nutzergruppen (NG) </a:t>
            </a:r>
            <a:r>
              <a:rPr lang="de-DE" sz="1800" b="0" dirty="0"/>
              <a:t>1, 2, 4 und 5 </a:t>
            </a:r>
            <a:r>
              <a:rPr lang="de-DE" sz="1800" b="0" dirty="0" smtClean="0"/>
              <a:t>möglich.</a:t>
            </a:r>
          </a:p>
          <a:p>
            <a:pPr marL="185738" indent="-18573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b="0" dirty="0" smtClean="0"/>
              <a:t>Für Sportarten der NG2 (Outdoor) in Kursen und Lagern der NG4 und 5 gelten die Minimalbedingungen der NG2.</a:t>
            </a:r>
          </a:p>
          <a:p>
            <a:pPr marL="185738" indent="-18573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rgbClr val="FF0000"/>
                </a:solidFill>
              </a:rPr>
              <a:t>Keine </a:t>
            </a:r>
            <a:r>
              <a:rPr lang="de-DE" sz="1800" dirty="0" smtClean="0">
                <a:solidFill>
                  <a:srgbClr val="FF0000"/>
                </a:solidFill>
              </a:rPr>
              <a:t>80%-Regel </a:t>
            </a:r>
            <a:r>
              <a:rPr lang="de-DE" sz="1800" b="0" dirty="0" smtClean="0">
                <a:solidFill>
                  <a:srgbClr val="FF0000"/>
                </a:solidFill>
              </a:rPr>
              <a:t>mehr: Mindestens 3 Teilnehmende während der Mindestanzahl Trainings</a:t>
            </a:r>
            <a:endParaRPr lang="de-DE" sz="1800" b="0" dirty="0">
              <a:solidFill>
                <a:srgbClr val="FF0000"/>
              </a:solidFill>
            </a:endParaRPr>
          </a:p>
          <a:p>
            <a:pPr marL="185738" indent="-18573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</a:rPr>
              <a:t>Leitereinsatz</a:t>
            </a:r>
            <a:r>
              <a:rPr lang="de-DE" sz="1800" b="0" dirty="0">
                <a:solidFill>
                  <a:srgbClr val="FF0000"/>
                </a:solidFill>
              </a:rPr>
              <a:t>: </a:t>
            </a:r>
            <a:r>
              <a:rPr lang="de-DE" sz="1800" b="0" dirty="0" smtClean="0">
                <a:solidFill>
                  <a:srgbClr val="FF0000"/>
                </a:solidFill>
              </a:rPr>
              <a:t>Neu keine Unterscheidung zwischen «Hauptleiter» </a:t>
            </a:r>
            <a:r>
              <a:rPr lang="de-DE" sz="1800" b="0" dirty="0">
                <a:solidFill>
                  <a:srgbClr val="FF0000"/>
                </a:solidFill>
              </a:rPr>
              <a:t>und </a:t>
            </a:r>
            <a:r>
              <a:rPr lang="de-DE" sz="1800" b="0" dirty="0" smtClean="0">
                <a:solidFill>
                  <a:srgbClr val="FF0000"/>
                </a:solidFill>
              </a:rPr>
              <a:t>«weitere Leiter» – </a:t>
            </a:r>
            <a:r>
              <a:rPr lang="de-DE" sz="1800" b="0" dirty="0" err="1" smtClean="0">
                <a:solidFill>
                  <a:srgbClr val="FF0000"/>
                </a:solidFill>
              </a:rPr>
              <a:t>ausser</a:t>
            </a:r>
            <a:r>
              <a:rPr lang="de-DE" sz="1800" b="0" dirty="0" smtClean="0">
                <a:solidFill>
                  <a:srgbClr val="FF0000"/>
                </a:solidFill>
              </a:rPr>
              <a:t> bei den Sportarten </a:t>
            </a:r>
            <a:r>
              <a:rPr lang="de-DE" sz="1800" b="0" dirty="0">
                <a:solidFill>
                  <a:srgbClr val="FF0000"/>
                </a:solidFill>
              </a:rPr>
              <a:t>LS/T, Bergsport, </a:t>
            </a:r>
            <a:r>
              <a:rPr lang="de-DE" sz="1800" b="0" dirty="0" smtClean="0">
                <a:solidFill>
                  <a:srgbClr val="FF0000"/>
                </a:solidFill>
              </a:rPr>
              <a:t>Segeln</a:t>
            </a:r>
            <a:r>
              <a:rPr lang="de-DE" sz="1800" b="0" dirty="0">
                <a:solidFill>
                  <a:srgbClr val="FF0000"/>
                </a:solidFill>
              </a:rPr>
              <a:t>, </a:t>
            </a:r>
            <a:r>
              <a:rPr lang="de-DE" sz="1800" b="0" dirty="0" smtClean="0">
                <a:solidFill>
                  <a:srgbClr val="FF0000"/>
                </a:solidFill>
              </a:rPr>
              <a:t>Kanu in denen spez</a:t>
            </a:r>
            <a:r>
              <a:rPr lang="de-DE" sz="1800" b="0" dirty="0">
                <a:solidFill>
                  <a:srgbClr val="FF0000"/>
                </a:solidFill>
              </a:rPr>
              <a:t>. </a:t>
            </a:r>
            <a:r>
              <a:rPr lang="de-DE" sz="1800" b="0" dirty="0" smtClean="0">
                <a:solidFill>
                  <a:srgbClr val="FF0000"/>
                </a:solidFill>
              </a:rPr>
              <a:t>Leiterausbildungen </a:t>
            </a:r>
            <a:r>
              <a:rPr lang="de-DE" sz="1800" b="0" dirty="0">
                <a:solidFill>
                  <a:srgbClr val="FF0000"/>
                </a:solidFill>
              </a:rPr>
              <a:t>nötig </a:t>
            </a:r>
            <a:r>
              <a:rPr lang="de-DE" sz="1800" b="0" dirty="0" smtClean="0">
                <a:solidFill>
                  <a:srgbClr val="FF0000"/>
                </a:solidFill>
              </a:rPr>
              <a:t>sind.</a:t>
            </a:r>
          </a:p>
          <a:p>
            <a:pPr marL="185738" indent="-185738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FF0000"/>
                </a:solidFill>
              </a:rPr>
              <a:t>Schulsport: J+S-Leiterpersonen Schulsport können in allen Sportarten der Gruppe A eingesetzt </a:t>
            </a:r>
            <a:r>
              <a:rPr lang="de-DE" sz="1800" b="0" dirty="0" smtClean="0">
                <a:solidFill>
                  <a:srgbClr val="FF0000"/>
                </a:solidFill>
              </a:rPr>
              <a:t>werden.</a:t>
            </a:r>
            <a:endParaRPr lang="de-DE" sz="1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9214"/>
            <a:ext cx="7956376" cy="907229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Ansprechpartner</a:t>
            </a:r>
            <a:endParaRPr lang="de-DE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6827" y="1454287"/>
            <a:ext cx="7669088" cy="27798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 smtClean="0"/>
              <a:t>Ansprechpartner für J+S-Coaches</a:t>
            </a:r>
          </a:p>
          <a:p>
            <a:pPr marL="174625" lvl="1" indent="-174625">
              <a:lnSpc>
                <a:spcPct val="150000"/>
              </a:lnSpc>
              <a:buClrTx/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dirty="0" smtClean="0"/>
              <a:t>Kantonales J+S-Amt oder -Fachstelle (administrativ)</a:t>
            </a:r>
          </a:p>
          <a:p>
            <a:pPr marL="174625" lvl="1" indent="-174625">
              <a:lnSpc>
                <a:spcPct val="150000"/>
              </a:lnSpc>
              <a:buClrTx/>
              <a:buFont typeface="Arial" panose="020B0604020202020204" pitchFamily="34" charset="0"/>
              <a:buChar char="•"/>
              <a:tabLst>
                <a:tab pos="274638" algn="l"/>
              </a:tabLst>
            </a:pPr>
            <a:r>
              <a:rPr lang="de-DE" dirty="0" smtClean="0"/>
              <a:t>J+S-Fachleitung (inhaltlich)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87624" y="2880000"/>
            <a:ext cx="77048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Kompetenzzentrum </a:t>
            </a:r>
            <a:r>
              <a:rPr lang="de-CH" sz="3600" b="1" dirty="0" err="1" smtClean="0">
                <a:solidFill>
                  <a:schemeClr val="bg1">
                    <a:lumMod val="50000"/>
                  </a:schemeClr>
                </a:solidFill>
              </a:rPr>
              <a:t>KoSIP</a:t>
            </a:r>
            <a:endParaRPr lang="de-CH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/>
            <a:r>
              <a:rPr lang="de-CH" sz="3200" b="1" dirty="0" smtClean="0">
                <a:solidFill>
                  <a:schemeClr val="bg1">
                    <a:lumMod val="50000"/>
                  </a:schemeClr>
                </a:solidFill>
              </a:rPr>
              <a:t>Sicherheit – Integration – Prävention</a:t>
            </a:r>
          </a:p>
        </p:txBody>
      </p:sp>
    </p:spTree>
    <p:extLst>
      <p:ext uri="{BB962C8B-B14F-4D97-AF65-F5344CB8AC3E}">
        <p14:creationId xmlns:p14="http://schemas.microsoft.com/office/powerpoint/2010/main" val="30523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 - &amp;quot;Themenübersicht&amp;quot;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322&quot;/&gt;&lt;/object&gt;&lt;object type=&quot;3&quot; unique_id=&quot;10050&quot;&gt;&lt;property id=&quot;20148&quot; value=&quot;5&quot;/&gt;&lt;property id=&quot;20300&quot; value=&quot;Slide 4 - &amp;quot;J+S-Leitbild – die Hauptanliegen&amp;quot;&quot;/&gt;&lt;property id=&quot;20307&quot; value=&quot;340&quot;/&gt;&lt;/object&gt;&lt;object type=&quot;3&quot; unique_id=&quot;10051&quot;&gt;&lt;property id=&quot;20148&quot; value=&quot;5&quot;/&gt;&lt;property id=&quot;20300&quot; value=&quot;Slide 5&quot;/&gt;&lt;property id=&quot;20307&quot; value=&quot;343&quot;/&gt;&lt;/object&gt;&lt;object type=&quot;3&quot; unique_id=&quot;10052&quot;&gt;&lt;property id=&quot;20148&quot; value=&quot;5&quot;/&gt;&lt;property id=&quot;20300&quot; value=&quot;Slide 6 - &amp;quot;Das J+S-Netzwerk&amp;quot;&quot;/&gt;&lt;property id=&quot;20307&quot; value=&quot;337&quot;/&gt;&lt;/object&gt;&lt;object type=&quot;3&quot; unique_id=&quot;10053&quot;&gt;&lt;property id=&quot;20148&quot; value=&quot;5&quot;/&gt;&lt;property id=&quot;20300&quot; value=&quot;Slide 7&quot;/&gt;&lt;property id=&quot;20307&quot; value=&quot;341&quot;/&gt;&lt;/object&gt;&lt;object type=&quot;3&quot; unique_id=&quot;10054&quot;&gt;&lt;property id=&quot;20148&quot; value=&quot;5&quot;/&gt;&lt;property id=&quot;20300&quot; value=&quot;Slide 8 - &amp;quot;J+S-Leitbild – Leiter/Leiterin&amp;quot;&quot;/&gt;&lt;property id=&quot;20307&quot; value=&quot;339&quot;/&gt;&lt;/object&gt;&lt;object type=&quot;3&quot; unique_id=&quot;10055&quot;&gt;&lt;property id=&quot;20148&quot; value=&quot;5&quot;/&gt;&lt;property id=&quot;20300&quot; value=&quot;Slide 10 - &amp;quot;J+S-Leitbild – Experte/Expertin&amp;quot;&quot;/&gt;&lt;property id=&quot;20307&quot; value=&quot;338&quot;/&gt;&lt;/object&gt;&lt;object type=&quot;3&quot; unique_id=&quot;10056&quot;&gt;&lt;property id=&quot;20148&quot; value=&quot;5&quot;/&gt;&lt;property id=&quot;20300&quot; value=&quot;Slide 59&quot;/&gt;&lt;property id=&quot;20307&quot; value=&quot;342&quot;/&gt;&lt;/object&gt;&lt;object type=&quot;3&quot; unique_id=&quot;10109&quot;&gt;&lt;property id=&quot;20148&quot; value=&quot;5&quot;/&gt;&lt;property id=&quot;20300&quot; value=&quot;Slide 9 - &amp;quot;J+S-Leitbild – Coach&amp;quot;&quot;/&gt;&lt;property id=&quot;20307&quot; value=&quot;344&quot;/&gt;&lt;/object&gt;&lt;object type=&quot;3&quot; unique_id=&quot;10489&quot;&gt;&lt;property id=&quot;20148&quot; value=&quot;5&quot;/&gt;&lt;property id=&quot;20300&quot; value=&quot;Slide 12 - &amp;quot;Kernlehrmittel Jugend+Sport&amp;quot;&quot;/&gt;&lt;property id=&quot;20307&quot; value=&quot;366&quot;/&gt;&lt;/object&gt;&lt;object type=&quot;3&quot; unique_id=&quot;10490&quot;&gt;&lt;property id=&quot;20148&quot; value=&quot;5&quot;/&gt;&lt;property id=&quot;20300&quot; value=&quot;Slide 13 - &amp;quot;Kernlehrmittel – Struktur &amp;quot;&quot;/&gt;&lt;property id=&quot;20307&quot; value=&quot;352&quot;/&gt;&lt;/object&gt;&lt;object type=&quot;3&quot; unique_id=&quot;10492&quot;&gt;&lt;property id=&quot;20148&quot; value=&quot;5&quot;/&gt;&lt;property id=&quot;20300&quot; value=&quot;Slide 14 - &amp;quot;Kernlehrmittel – Paket 2008&amp;quot;&quot;/&gt;&lt;property id=&quot;20307&quot; value=&quot;364&quot;/&gt;&lt;/object&gt;&lt;object type=&quot;3&quot; unique_id=&quot;10494&quot;&gt;&lt;property id=&quot;20148&quot; value=&quot;5&quot;/&gt;&lt;property id=&quot;20300&quot; value=&quot;Slide 15 - &amp;quot;Kernlehrmittel – Partner&amp;quot;&quot;/&gt;&lt;property id=&quot;20307&quot; value=&quot;350&quot;/&gt;&lt;/object&gt;&lt;object type=&quot;3&quot; unique_id=&quot;10495&quot;&gt;&lt;property id=&quot;20148&quot; value=&quot;5&quot;/&gt;&lt;property id=&quot;20300&quot; value=&quot;Slide 16 - &amp;quot;Kernkonzepte&amp;#x0D;&amp;#x0A;für Unterricht und Training &amp;quot;&quot;/&gt;&lt;property id=&quot;20307&quot; value=&quot;365&quot;/&gt;&lt;/object&gt;&lt;object type=&quot;3&quot; unique_id=&quot;10738&quot;&gt;&lt;property id=&quot;20148&quot; value=&quot;5&quot;/&gt;&lt;property id=&quot;20300&quot; value=&quot;Slide 37&quot;/&gt;&lt;property id=&quot;20307&quot; value=&quot;367&quot;/&gt;&lt;/object&gt;&lt;object type=&quot;3&quot; unique_id=&quot;10739&quot;&gt;&lt;property id=&quot;20148&quot; value=&quot;5&quot;/&gt;&lt;property id=&quot;20300&quot; value=&quot;Slide 38 - &amp;quot;www.jugendundsport.ch&amp;quot;&quot;/&gt;&lt;property id=&quot;20307&quot; value=&quot;368&quot;/&gt;&lt;/object&gt;&lt;object type=&quot;3&quot; unique_id=&quot;10740&quot;&gt;&lt;property id=&quot;20148&quot; value=&quot;5&quot;/&gt;&lt;property id=&quot;20300&quot; value=&quot;Slide 39 - &amp;quot;www.jugendundsport.ch&amp;quot;&quot;/&gt;&lt;property id=&quot;20307&quot; value=&quot;369&quot;/&gt;&lt;/object&gt;&lt;object type=&quot;3&quot; unique_id=&quot;10741&quot;&gt;&lt;property id=&quot;20148&quot; value=&quot;5&quot;/&gt;&lt;property id=&quot;20300&quot; value=&quot;Slide 40 - &amp;quot;www.jugendundsport.ch&amp;quot;&quot;/&gt;&lt;property id=&quot;20307&quot; value=&quot;370&quot;/&gt;&lt;/object&gt;&lt;object type=&quot;3&quot; unique_id=&quot;10742&quot;&gt;&lt;property id=&quot;20148&quot; value=&quot;5&quot;/&gt;&lt;property id=&quot;20300&quot; value=&quot;Slide 41 - &amp;quot;www.jugendundsport.ch&amp;quot;&quot;/&gt;&lt;property id=&quot;20307&quot; value=&quot;371&quot;/&gt;&lt;/object&gt;&lt;object type=&quot;3&quot; unique_id=&quot;10743&quot;&gt;&lt;property id=&quot;20148&quot; value=&quot;5&quot;/&gt;&lt;property id=&quot;20300&quot; value=&quot;Slide 43&quot;/&gt;&lt;property id=&quot;20307&quot; value=&quot;372&quot;/&gt;&lt;/object&gt;&lt;object type=&quot;3&quot; unique_id=&quot;10744&quot;&gt;&lt;property id=&quot;20148&quot; value=&quot;5&quot;/&gt;&lt;property id=&quot;20300&quot; value=&quot;Slide 44 - &amp;quot;Administration&amp;quot;&quot;/&gt;&lt;property id=&quot;20307&quot; value=&quot;373&quot;/&gt;&lt;/object&gt;&lt;object type=&quot;3&quot; unique_id=&quot;10745&quot;&gt;&lt;property id=&quot;20148&quot; value=&quot;5&quot;/&gt;&lt;property id=&quot;20300&quot; value=&quot;Slide 45 - &amp;quot;Administration neu&amp;quot;&quot;/&gt;&lt;property id=&quot;20307&quot; value=&quot;374&quot;/&gt;&lt;/object&gt;&lt;object type=&quot;3&quot; unique_id=&quot;11008&quot;&gt;&lt;property id=&quot;20148&quot; value=&quot;5&quot;/&gt;&lt;property id=&quot;20300&quot; value=&quot;Slide 46&quot;/&gt;&lt;property id=&quot;20307&quot; value=&quot;375&quot;/&gt;&lt;/object&gt;&lt;object type=&quot;3&quot; unique_id=&quot;11009&quot;&gt;&lt;property id=&quot;20148&quot; value=&quot;5&quot;/&gt;&lt;property id=&quot;20300&quot; value=&quot;Slide 47 - &amp;quot;www.feelok.ch&amp;quot;&quot;/&gt;&lt;property id=&quot;20307&quot; value=&quot;376&quot;/&gt;&lt;/object&gt;&lt;object type=&quot;3&quot; unique_id=&quot;11010&quot;&gt;&lt;property id=&quot;20148&quot; value=&quot;5&quot;/&gt;&lt;property id=&quot;20300&quot; value=&quot;Slide 48 - &amp;quot;www.feelok.ch / Bewegung und Sport&amp;quot;&quot;/&gt;&lt;property id=&quot;20307&quot; value=&quot;378&quot;/&gt;&lt;/object&gt;&lt;object type=&quot;3&quot; unique_id=&quot;11011&quot;&gt;&lt;property id=&quot;20148&quot; value=&quot;5&quot;/&gt;&lt;property id=&quot;20300&quot; value=&quot;Slide 51 - &amp;quot;www.feelok.ch / Sportarten-Kompass&amp;quot;&quot;/&gt;&lt;property id=&quot;20307&quot; value=&quot;379&quot;/&gt;&lt;/object&gt;&lt;object type=&quot;3&quot; unique_id=&quot;11012&quot;&gt;&lt;property id=&quot;20148&quot; value=&quot;5&quot;/&gt;&lt;property id=&quot;20300&quot; value=&quot;Slide 53&quot;/&gt;&lt;property id=&quot;20307&quot; value=&quot;380&quot;/&gt;&lt;/object&gt;&lt;object type=&quot;3&quot; unique_id=&quot;11013&quot;&gt;&lt;property id=&quot;20148&quot; value=&quot;5&quot;/&gt;&lt;property id=&quot;20300&quot; value=&quot;Slide 54 - &amp;quot;Sport CH 2008 (Untersuchung)&amp;quot;&quot;/&gt;&lt;property id=&quot;20307&quot; value=&quot;377&quot;/&gt;&lt;/object&gt;&lt;object type=&quot;3&quot; unique_id=&quot;12030&quot;&gt;&lt;property id=&quot;20148&quot; value=&quot;5&quot;/&gt;&lt;property id=&quot;20300&quot; value=&quot;Slide 18 - &amp;quot;Ausgangslage&amp;quot;&quot;/&gt;&lt;property id=&quot;20307&quot; value=&quot;386&quot;/&gt;&lt;/object&gt;&lt;object type=&quot;3&quot; unique_id=&quot;12031&quot;&gt;&lt;property id=&quot;20148&quot; value=&quot;5&quot;/&gt;&lt;property id=&quot;20300&quot; value=&quot;Slide 19 - &amp;quot;Wir wollen...&amp;quot;&quot;/&gt;&lt;property id=&quot;20307&quot; value=&quot;387&quot;/&gt;&lt;/object&gt;&lt;object type=&quot;3&quot; unique_id=&quot;12032&quot;&gt;&lt;property id=&quot;20148&quot; value=&quot;5&quot;/&gt;&lt;property id=&quot;20300&quot; value=&quot;Slide 26&quot;/&gt;&lt;property id=&quot;20307&quot; value=&quot;388&quot;/&gt;&lt;/object&gt;&lt;object type=&quot;3&quot; unique_id=&quot;12033&quot;&gt;&lt;property id=&quot;20148&quot; value=&quot;5&quot;/&gt;&lt;property id=&quot;20300&quot; value=&quot;Slide 21 - &amp;quot;Argumente für J+S-Kids&amp;quot;&quot;/&gt;&lt;property id=&quot;20307&quot; value=&quot;389&quot;/&gt;&lt;/object&gt;&lt;object type=&quot;3&quot; unique_id=&quot;12034&quot;&gt;&lt;property id=&quot;20148&quot; value=&quot;5&quot;/&gt;&lt;property id=&quot;20300&quot; value=&quot;Slide 22 - &amp;quot;Argumente für J+S-Kids&amp;quot;&quot;/&gt;&lt;property id=&quot;20307&quot; value=&quot;390&quot;/&gt;&lt;/object&gt;&lt;object type=&quot;3&quot; unique_id=&quot;12035&quot;&gt;&lt;property id=&quot;20148&quot; value=&quot;5&quot;/&gt;&lt;property id=&quot;20300&quot; value=&quot;Slide 23 - &amp;quot;Argumente für J+S-Kids&amp;quot;&quot;/&gt;&lt;property id=&quot;20307&quot; value=&quot;391&quot;/&gt;&lt;/object&gt;&lt;object type=&quot;3&quot; unique_id=&quot;12036&quot;&gt;&lt;property id=&quot;20148&quot; value=&quot;5&quot;/&gt;&lt;property id=&quot;20300&quot; value=&quot;Slide 24 - &amp;quot;Argumente für J+S-Kids&amp;quot;&quot;/&gt;&lt;property id=&quot;20307&quot; value=&quot;392&quot;/&gt;&lt;/object&gt;&lt;object type=&quot;3&quot; unique_id=&quot;12037&quot;&gt;&lt;property id=&quot;20148&quot; value=&quot;5&quot;/&gt;&lt;property id=&quot;20300&quot; value=&quot;Slide 20&quot;/&gt;&lt;property id=&quot;20307&quot; value=&quot;402&quot;/&gt;&lt;/object&gt;&lt;object type=&quot;3&quot; unique_id=&quot;12038&quot;&gt;&lt;property id=&quot;20148&quot; value=&quot;5&quot;/&gt;&lt;property id=&quot;20300&quot; value=&quot;Slide 25 - &amp;quot;Produkt J+S-Kids&amp;quot;&quot;/&gt;&lt;property id=&quot;20307&quot; value=&quot;394&quot;/&gt;&lt;/object&gt;&lt;object type=&quot;3&quot; unique_id=&quot;12039&quot;&gt;&lt;property id=&quot;20148&quot; value=&quot;5&quot;/&gt;&lt;property id=&quot;20300&quot; value=&quot;Slide 27 - &amp;quot;Produkt J+S-Kids&amp;quot;&quot;/&gt;&lt;property id=&quot;20307&quot; value=&quot;395&quot;/&gt;&lt;/object&gt;&lt;object type=&quot;3&quot; unique_id=&quot;12040&quot;&gt;&lt;property id=&quot;20148&quot; value=&quot;5&quot;/&gt;&lt;property id=&quot;20300&quot; value=&quot;Slide 28 - &amp;quot;Produkt J+S-Kids&amp;quot;&quot;/&gt;&lt;property id=&quot;20307&quot; value=&quot;396&quot;/&gt;&lt;/object&gt;&lt;object type=&quot;3&quot; unique_id=&quot;12041&quot;&gt;&lt;property id=&quot;20148&quot; value=&quot;5&quot;/&gt;&lt;property id=&quot;20300&quot; value=&quot;Slide 29 - &amp;quot;Produkt J+S-Kids&amp;quot;&quot;/&gt;&lt;property id=&quot;20307&quot; value=&quot;400&quot;/&gt;&lt;/object&gt;&lt;object type=&quot;3&quot; unique_id=&quot;12042&quot;&gt;&lt;property id=&quot;20148&quot; value=&quot;5&quot;/&gt;&lt;property id=&quot;20300&quot; value=&quot;Slide 30&quot;/&gt;&lt;property id=&quot;20307&quot; value=&quot;397&quot;/&gt;&lt;/object&gt;&lt;object type=&quot;3&quot; unique_id=&quot;12043&quot;&gt;&lt;property id=&quot;20148&quot; value=&quot;5&quot;/&gt;&lt;property id=&quot;20300&quot; value=&quot;Slide 31&quot;/&gt;&lt;property id=&quot;20307&quot; value=&quot;401&quot;/&gt;&lt;/object&gt;&lt;object type=&quot;3&quot; unique_id=&quot;12044&quot;&gt;&lt;property id=&quot;20148&quot; value=&quot;5&quot;/&gt;&lt;property id=&quot;20300&quot; value=&quot;Slide 32&quot;/&gt;&lt;property id=&quot;20307&quot; value=&quot;398&quot;/&gt;&lt;/object&gt;&lt;object type=&quot;3&quot; unique_id=&quot;12045&quot;&gt;&lt;property id=&quot;20148&quot; value=&quot;5&quot;/&gt;&lt;property id=&quot;20300&quot; value=&quot;Slide 33&quot;/&gt;&lt;property id=&quot;20307&quot; value=&quot;403&quot;/&gt;&lt;/object&gt;&lt;object type=&quot;3&quot; unique_id=&quot;12046&quot;&gt;&lt;property id=&quot;20148&quot; value=&quot;5&quot;/&gt;&lt;property id=&quot;20300&quot; value=&quot;Slide 34&quot;/&gt;&lt;property id=&quot;20307&quot; value=&quot;399&quot;/&gt;&lt;/object&gt;&lt;object type=&quot;3&quot; unique_id=&quot;12047&quot;&gt;&lt;property id=&quot;20148&quot; value=&quot;5&quot;/&gt;&lt;property id=&quot;20300&quot; value=&quot;Slide 36&quot;/&gt;&lt;property id=&quot;20307&quot; value=&quot;393&quot;/&gt;&lt;/object&gt;&lt;object type=&quot;3&quot; unique_id=&quot;12480&quot;&gt;&lt;property id=&quot;20148&quot; value=&quot;5&quot;/&gt;&lt;property id=&quot;20300&quot; value=&quot;Slide 11&quot;/&gt;&lt;property id=&quot;20307&quot; value=&quot;404&quot;/&gt;&lt;/object&gt;&lt;object type=&quot;3&quot; unique_id=&quot;12481&quot;&gt;&lt;property id=&quot;20148&quot; value=&quot;5&quot;/&gt;&lt;property id=&quot;20300&quot; value=&quot;Slide 17&quot;/&gt;&lt;property id=&quot;20307&quot; value=&quot;405&quot;/&gt;&lt;/object&gt;&lt;object type=&quot;3&quot; unique_id=&quot;12640&quot;&gt;&lt;property id=&quot;20148&quot; value=&quot;5&quot;/&gt;&lt;property id=&quot;20300&quot; value=&quot;Slide 60 - &amp;quot;Herzlichen Dank!&amp;quot;&quot;/&gt;&lt;property id=&quot;20307&quot; value=&quot;407&quot;/&gt;&lt;/object&gt;&lt;object type=&quot;3&quot; unique_id=&quot;12694&quot;&gt;&lt;property id=&quot;20148&quot; value=&quot;5&quot;/&gt;&lt;property id=&quot;20300&quot; value=&quot;Slide 35&quot;/&gt;&lt;property id=&quot;20307&quot; value=&quot;408&quot;/&gt;&lt;/object&gt;&lt;object type=&quot;3&quot; unique_id=&quot;12749&quot;&gt;&lt;property id=&quot;20148&quot; value=&quot;5&quot;/&gt;&lt;property id=&quot;20300&quot; value=&quot;Slide 49 - &amp;quot;www.feelok.ch / Sport&amp;quot;&quot;/&gt;&lt;property id=&quot;20307&quot; value=&quot;409&quot;/&gt;&lt;/object&gt;&lt;object type=&quot;3&quot; unique_id=&quot;12805&quot;&gt;&lt;property id=&quot;20148&quot; value=&quot;5&quot;/&gt;&lt;property id=&quot;20300&quot; value=&quot;Slide 55 - &amp;quot;Sport CH 2008 (Untersuchung)&amp;quot;&quot;/&gt;&lt;property id=&quot;20307&quot; value=&quot;410&quot;/&gt;&lt;/object&gt;&lt;object type=&quot;3&quot; unique_id=&quot;12862&quot;&gt;&lt;property id=&quot;20148&quot; value=&quot;5&quot;/&gt;&lt;property id=&quot;20300&quot; value=&quot;Slide 42 - &amp;quot;www.jugendundsport.ch&amp;quot;&quot;/&gt;&lt;property id=&quot;20307&quot; value=&quot;411&quot;/&gt;&lt;/object&gt;&lt;object type=&quot;3&quot; unique_id=&quot;13148&quot;&gt;&lt;property id=&quot;20148&quot; value=&quot;5&quot;/&gt;&lt;property id=&quot;20300&quot; value=&quot;Slide 50 - &amp;quot;www.feelok.ch / Sportarten-Clips&amp;quot;&quot;/&gt;&lt;property id=&quot;20307&quot; value=&quot;412&quot;/&gt;&lt;/object&gt;&lt;object type=&quot;3&quot; unique_id=&quot;13149&quot;&gt;&lt;property id=&quot;20148&quot; value=&quot;5&quot;/&gt;&lt;property id=&quot;20300&quot; value=&quot;Slide 52 - &amp;quot;www.feelok.ch / Vereins-Datenbank&amp;quot;&quot;/&gt;&lt;property id=&quot;20307&quot; value=&quot;413&quot;/&gt;&lt;/object&gt;&lt;object type=&quot;3&quot; unique_id=&quot;13327&quot;&gt;&lt;property id=&quot;20148&quot; value=&quot;5&quot;/&gt;&lt;property id=&quot;20300&quot; value=&quot;Slide 56 - &amp;quot;Sport CH 2008 (Untersuchung)&amp;quot;&quot;/&gt;&lt;property id=&quot;20307&quot; value=&quot;414&quot;/&gt;&lt;/object&gt;&lt;object type=&quot;3&quot; unique_id=&quot;13328&quot;&gt;&lt;property id=&quot;20148&quot; value=&quot;5&quot;/&gt;&lt;property id=&quot;20300&quot; value=&quot;Slide 57 - &amp;quot;Sport CH 2008 (Untersuchung)&amp;quot;&quot;/&gt;&lt;property id=&quot;20307&quot; value=&quot;415&quot;/&gt;&lt;/object&gt;&lt;object type=&quot;3&quot; unique_id=&quot;13329&quot;&gt;&lt;property id=&quot;20148&quot; value=&quot;5&quot;/&gt;&lt;property id=&quot;20300&quot; value=&quot;Slide 58 - &amp;quot;Sport CH 2008 (Untersuchung)&amp;quot;&quot;/&gt;&lt;property id=&quot;20307&quot; value=&quot;416&quot;/&gt;&lt;/object&gt;&lt;/object&gt;&lt;/object&gt;&lt;/database&gt;"/>
</p:tagLst>
</file>

<file path=ppt/theme/theme1.xml><?xml version="1.0" encoding="utf-8"?>
<a:theme xmlns:a="http://schemas.openxmlformats.org/drawingml/2006/main" name="J+S_Tempalte_d">
  <a:themeElements>
    <a:clrScheme name="J+S_Tempalte_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+S_Tempalte_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+S_Tempalte_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+S_Tempalte_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+S_Tempalte_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+S_Tempalte_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+S_Tempalte_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+S_Tempalte_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+S_Tempalte_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J+S_Tempalte_d</Template>
  <TotalTime>0</TotalTime>
  <Words>1366</Words>
  <Application>Microsoft Macintosh PowerPoint</Application>
  <PresentationFormat>Bildschirmpräsentation (4:3)</PresentationFormat>
  <Paragraphs>228</Paragraphs>
  <Slides>30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Wingdings</vt:lpstr>
      <vt:lpstr>J+S_Tempalte_d</vt:lpstr>
      <vt:lpstr>PowerPoint-Präsentation</vt:lpstr>
      <vt:lpstr>Inhalte</vt:lpstr>
      <vt:lpstr>PowerPoint-Präsentation</vt:lpstr>
      <vt:lpstr>Nachwort zu den Beitragsansätzen</vt:lpstr>
      <vt:lpstr>Datenbank</vt:lpstr>
      <vt:lpstr>PowerPoint-Präsentation</vt:lpstr>
      <vt:lpstr>Revision Sportförderungsverordnungen</vt:lpstr>
      <vt:lpstr>Ansprechpartner</vt:lpstr>
      <vt:lpstr>PowerPoint-Präsentation</vt:lpstr>
      <vt:lpstr>Kompetenzzentrum (KoSIP) Sicherheit – Integration – Prävention</vt:lpstr>
      <vt:lpstr>KoSIP Dienstleistungen</vt:lpstr>
      <vt:lpstr>KoSIP – neue Dienstleistungen</vt:lpstr>
      <vt:lpstr>Sicherheit – Integration – Prävention</vt:lpstr>
      <vt:lpstr>J+S-Kindersport</vt:lpstr>
      <vt:lpstr>J+S-Kindersport Philosophie  </vt:lpstr>
      <vt:lpstr>J+S-Kindersport-Philosophie</vt:lpstr>
      <vt:lpstr>Was heisst vielseitig?</vt:lpstr>
      <vt:lpstr>Was heisst kindergerecht?</vt:lpstr>
      <vt:lpstr>J+S-Kindersport  Einsatzberechtigungen  </vt:lpstr>
      <vt:lpstr>Einsatzberechtigung Leiter Kindersport</vt:lpstr>
      <vt:lpstr>Einsatzberechtigung Leiter Kindersport</vt:lpstr>
      <vt:lpstr>J+S-Kindersport Neuerungen  </vt:lpstr>
      <vt:lpstr>Wettkämpfe in J+S-Kindersport</vt:lpstr>
      <vt:lpstr>Zusätze in J+S-Kindersport</vt:lpstr>
      <vt:lpstr>PowerPoint-Präsentation</vt:lpstr>
      <vt:lpstr>Thema Modul Fortbildung 2015/16 Spielen in J+S-Kindersport  </vt:lpstr>
      <vt:lpstr>Neue Broschüre «J+S-Kindersport Spielen»</vt:lpstr>
      <vt:lpstr>Neue Broschüre «J+S-Kindersport Spielen»</vt:lpstr>
      <vt:lpstr>Neue Broschüre  «J+S-Kindersport Spielen»</vt:lpstr>
      <vt:lpstr>Herzlichen Dank!</vt:lpstr>
    </vt:vector>
  </TitlesOfParts>
  <Company>Bundesverwaltung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J+S-Kindersportnews 2016</dc:title>
  <dc:subject>Allgemeine J+S-News 2016 für die Weiterbildungsmodule Kindersport</dc:subject>
  <dc:creator>JES</dc:creator>
  <cp:keywords>Weiterbildung, Kindersport, Leiter, Lehrmittel</cp:keywords>
  <cp:lastModifiedBy>Widmer Renate</cp:lastModifiedBy>
  <cp:revision>756</cp:revision>
  <cp:lastPrinted>2015-10-09T13:27:29Z</cp:lastPrinted>
  <dcterms:created xsi:type="dcterms:W3CDTF">2007-10-08T14:27:42Z</dcterms:created>
  <dcterms:modified xsi:type="dcterms:W3CDTF">2016-08-23T13:05:57Z</dcterms:modified>
</cp:coreProperties>
</file>