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0101"/>
    <a:srgbClr val="C66402"/>
    <a:srgbClr val="FFFF66"/>
    <a:srgbClr val="FF0000"/>
    <a:srgbClr val="0000FF"/>
    <a:srgbClr val="F4F4F4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6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F5B4299F-DB98-4BA2-9747-15DDC19E693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8FA64AFC-CD5E-419C-83EA-BF3CAA9EC57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C30FD9-D964-47E7-A42A-A0B941ADDBB8}" type="slidenum">
              <a:rPr lang="de-DE" smtClean="0">
                <a:ea typeface="ＭＳ Ｐゴシック" pitchFamily="34" charset="-128"/>
              </a:rPr>
              <a:pPr/>
              <a:t>1</a:t>
            </a:fld>
            <a:endParaRPr lang="de-DE" smtClean="0">
              <a:ea typeface="ＭＳ Ｐゴシック" pitchFamily="34" charset="-128"/>
            </a:endParaRPr>
          </a:p>
        </p:txBody>
      </p:sp>
      <p:sp>
        <p:nvSpPr>
          <p:cNvPr id="1638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9FBD8-9CBB-4C50-832E-937FA71F8E1D}" type="slidenum">
              <a:rPr lang="de-DE" smtClean="0">
                <a:ea typeface="ＭＳ Ｐゴシック" pitchFamily="34" charset="-128"/>
              </a:rPr>
              <a:pPr/>
              <a:t>2</a:t>
            </a:fld>
            <a:endParaRPr lang="de-DE" smtClean="0">
              <a:ea typeface="ＭＳ Ｐゴシック" pitchFamily="34" charset="-128"/>
            </a:endParaRPr>
          </a:p>
        </p:txBody>
      </p:sp>
      <p:sp>
        <p:nvSpPr>
          <p:cNvPr id="1843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CH" smtClean="0"/>
              <a:t>Master-Untertitelformat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8E886-207F-43B3-844A-46256E74358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2AE9A-23DA-485A-A9AE-022D427BA1F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1BED5-E50E-43F2-ABEA-1A1A7EA33C7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600" b="1" i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3DCB1-DB7F-4F78-9724-4A7543EEA83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18968-6E5D-4E78-BC65-24C183AF59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53477-8433-4F0A-B8C9-02BAB13284A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A2380-7AB8-4C5B-A02F-D76F9AED653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746CE-732C-4A48-84CA-AFC6B5BC62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A1582-96A8-4903-9020-DBB66965D14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F5D70-3C83-44A4-ACF5-72EDA3A0E18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E53A0-B4FD-49A2-AB37-4CA1752B667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274638"/>
            <a:ext cx="74279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C2CD4902-4AE2-4FC7-A1C3-45C55B4063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31" name="Picture 7" descr="ProfiKarrikaturen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771775" y="5876925"/>
            <a:ext cx="342900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1" descr="swissorienteeri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6659563" y="-1588"/>
            <a:ext cx="243840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2" descr="J+S_d_f_4farbig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107950" y="100013"/>
            <a:ext cx="863600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r19.de/rr19/zielscheibe.gi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file:///\\localhost\Users\patrick\Documents\OL\J+S\J+S_Trainingshandbuch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ChangeArrowheads="1"/>
          </p:cNvSpPr>
          <p:nvPr/>
        </p:nvSpPr>
        <p:spPr bwMode="auto">
          <a:xfrm>
            <a:off x="1073150" y="119063"/>
            <a:ext cx="60198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CH" sz="2800" b="1" i="1"/>
              <a:t>OL unterrichten:</a:t>
            </a:r>
          </a:p>
          <a:p>
            <a:r>
              <a:rPr lang="de-CH" sz="3600" b="1" i="1"/>
              <a:t>Kursplanung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533400" y="2552700"/>
            <a:ext cx="2393950" cy="27813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63500" dist="139699" dir="2700000" algn="ctr" rotWithShape="0">
              <a:schemeClr val="bg2">
                <a:alpha val="75000"/>
              </a:schemeClr>
            </a:outerShdw>
          </a:effectLst>
        </p:spPr>
        <p:txBody>
          <a:bodyPr anchor="ctr" anchorCtr="1">
            <a:spAutoFit/>
          </a:bodyPr>
          <a:lstStyle/>
          <a:p>
            <a:pPr marL="539750" indent="-539750">
              <a:defRPr/>
            </a:pPr>
            <a:r>
              <a:rPr lang="de-CH" sz="4400" b="1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Wer?</a:t>
            </a:r>
          </a:p>
          <a:p>
            <a:pPr marL="539750" indent="-539750">
              <a:defRPr/>
            </a:pPr>
            <a:r>
              <a:rPr lang="de-CH" sz="4400" b="1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Wohin?</a:t>
            </a:r>
          </a:p>
          <a:p>
            <a:pPr marL="539750" indent="-539750">
              <a:defRPr/>
            </a:pPr>
            <a:r>
              <a:rPr lang="de-CH" sz="4400" b="1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Was?</a:t>
            </a:r>
          </a:p>
          <a:p>
            <a:pPr marL="539750" indent="-539750">
              <a:defRPr/>
            </a:pPr>
            <a:r>
              <a:rPr lang="de-CH" sz="4400" b="1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Wie?</a:t>
            </a:r>
          </a:p>
        </p:txBody>
      </p:sp>
      <p:sp>
        <p:nvSpPr>
          <p:cNvPr id="15363" name="Rectangle 7">
            <a:hlinkClick r:id="rId3"/>
          </p:cNvPr>
          <p:cNvSpPr>
            <a:spLocks noChangeArrowheads="1"/>
          </p:cNvSpPr>
          <p:nvPr/>
        </p:nvSpPr>
        <p:spPr bwMode="auto">
          <a:xfrm>
            <a:off x="3276600" y="1447800"/>
            <a:ext cx="54864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0988" indent="-280988"/>
            <a:r>
              <a:rPr lang="de-CH" sz="3600" b="1" i="1">
                <a:solidFill>
                  <a:schemeClr val="accent2"/>
                </a:solidFill>
              </a:rPr>
              <a:t>J+S Ordner:</a:t>
            </a:r>
          </a:p>
          <a:p>
            <a:pPr marL="280988" indent="-280988">
              <a:buFontTx/>
              <a:buChar char="•"/>
            </a:pPr>
            <a:r>
              <a:rPr lang="de-CH" sz="3600">
                <a:solidFill>
                  <a:schemeClr val="accent2"/>
                </a:solidFill>
              </a:rPr>
              <a:t>Leiterhandbuch LHB</a:t>
            </a:r>
          </a:p>
          <a:p>
            <a:pPr marL="280988" indent="-280988">
              <a:buFontTx/>
              <a:buChar char="•"/>
            </a:pPr>
            <a:r>
              <a:rPr lang="de-CH" sz="3600">
                <a:solidFill>
                  <a:schemeClr val="accent2"/>
                </a:solidFill>
              </a:rPr>
              <a:t>Kernlehrmittel KLM</a:t>
            </a:r>
          </a:p>
          <a:p>
            <a:pPr marL="280988" indent="-280988">
              <a:buFontTx/>
              <a:buChar char="•"/>
            </a:pPr>
            <a:r>
              <a:rPr lang="de-CH" sz="3600">
                <a:solidFill>
                  <a:schemeClr val="accent2"/>
                </a:solidFill>
              </a:rPr>
              <a:t>J+S Trainingshandbuch</a:t>
            </a:r>
          </a:p>
        </p:txBody>
      </p:sp>
      <p:pic>
        <p:nvPicPr>
          <p:cNvPr id="16389" name="Bild 6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310601">
            <a:off x="6059488" y="3160713"/>
            <a:ext cx="2322512" cy="32940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</p:pic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755650" y="6237288"/>
            <a:ext cx="1460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000"/>
              <a:t>8.12.2013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79388" y="179388"/>
            <a:ext cx="8659812" cy="2487612"/>
          </a:xfrm>
          <a:prstGeom prst="rect">
            <a:avLst/>
          </a:prstGeom>
          <a:solidFill>
            <a:schemeClr val="bg1"/>
          </a:solidFill>
          <a:ln w="28575">
            <a:solidFill>
              <a:srgbClr val="009900"/>
            </a:solidFill>
            <a:miter lim="800000"/>
            <a:headEnd/>
            <a:tailEnd/>
          </a:ln>
          <a:effectLst>
            <a:outerShdw blurRad="63500" dist="206741" dir="2550627" algn="ctr" rotWithShape="0">
              <a:srgbClr val="009900">
                <a:alpha val="74998"/>
              </a:srgbClr>
            </a:outerShdw>
          </a:effectLst>
        </p:spPr>
        <p:txBody>
          <a:bodyPr anchor="ctr" anchorCtr="1"/>
          <a:lstStyle/>
          <a:p>
            <a:pPr marL="280988" indent="-280988">
              <a:spcBef>
                <a:spcPct val="20000"/>
              </a:spcBef>
              <a:defRPr/>
            </a:pPr>
            <a:r>
              <a:rPr lang="de-CH" sz="2400">
                <a:ea typeface="ＭＳ Ｐゴシック" charset="0"/>
                <a:cs typeface="ＭＳ Ｐゴシック" charset="0"/>
              </a:rPr>
              <a:t>Plant einen Ausbildungskurs mit 8-10 Einheiten:</a:t>
            </a:r>
          </a:p>
          <a:p>
            <a:pPr marL="280988" indent="-280988">
              <a:spcBef>
                <a:spcPct val="20000"/>
              </a:spcBef>
              <a:buFontTx/>
              <a:buChar char="•"/>
              <a:defRPr/>
            </a:pPr>
            <a:r>
              <a:rPr lang="de-CH" sz="2400">
                <a:ea typeface="ＭＳ Ｐゴシック" charset="0"/>
                <a:cs typeface="ＭＳ Ｐゴシック" charset="0"/>
              </a:rPr>
              <a:t>Schwerpunkte der einzelnen Lektionen mit THB festlegen</a:t>
            </a:r>
          </a:p>
          <a:p>
            <a:pPr marL="280988" indent="-280988">
              <a:spcBef>
                <a:spcPct val="20000"/>
              </a:spcBef>
              <a:buFontTx/>
              <a:buChar char="•"/>
              <a:defRPr/>
            </a:pPr>
            <a:r>
              <a:rPr lang="de-CH" sz="2400">
                <a:ea typeface="ＭＳ Ｐゴシック" charset="0"/>
                <a:cs typeface="ＭＳ Ｐゴシック" charset="0"/>
              </a:rPr>
              <a:t>Wohin </a:t>
            </a:r>
            <a:r>
              <a:rPr lang="de-CH" sz="2400">
                <a:ea typeface="ＭＳ Ｐゴシック" charset="0"/>
                <a:cs typeface="ＭＳ Ｐゴシック" charset="0"/>
                <a:sym typeface="Wingdings" charset="0"/>
              </a:rPr>
              <a:t></a:t>
            </a:r>
            <a:r>
              <a:rPr lang="de-CH" sz="2400">
                <a:ea typeface="ＭＳ Ｐゴシック" charset="0"/>
                <a:cs typeface="ＭＳ Ｐゴシック" charset="0"/>
              </a:rPr>
              <a:t> Ziele der einzelnen Einheiten</a:t>
            </a:r>
          </a:p>
          <a:p>
            <a:pPr marL="280988" indent="-280988">
              <a:spcBef>
                <a:spcPct val="20000"/>
              </a:spcBef>
              <a:buFontTx/>
              <a:buChar char="•"/>
              <a:defRPr/>
            </a:pPr>
            <a:r>
              <a:rPr lang="de-CH" sz="2400">
                <a:ea typeface="ＭＳ Ｐゴシック" charset="0"/>
                <a:cs typeface="ＭＳ Ｐゴシック" charset="0"/>
              </a:rPr>
              <a:t>Was </a:t>
            </a:r>
            <a:r>
              <a:rPr lang="de-CH" sz="2400">
                <a:ea typeface="ＭＳ Ｐゴシック" charset="0"/>
                <a:cs typeface="ＭＳ Ｐゴシック" charset="0"/>
                <a:sym typeface="Wingdings" charset="0"/>
              </a:rPr>
              <a:t></a:t>
            </a:r>
            <a:r>
              <a:rPr lang="de-CH" sz="2400">
                <a:ea typeface="ＭＳ Ｐゴシック" charset="0"/>
                <a:cs typeface="ＭＳ Ｐゴシック" charset="0"/>
              </a:rPr>
              <a:t> Inhalte der einzelnen Einheiten: Übungen in Stichworten</a:t>
            </a:r>
            <a:endParaRPr lang="de-DE" sz="2400">
              <a:ea typeface="ＭＳ Ｐゴシック" charset="0"/>
              <a:cs typeface="ＭＳ Ｐゴシック" charset="0"/>
            </a:endParaRP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179388" y="2957513"/>
            <a:ext cx="8126412" cy="143986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>
            <a:outerShdw blurRad="63500" dist="161645" dir="2700000" algn="ctr" rotWithShape="0">
              <a:schemeClr val="accent2">
                <a:alpha val="74998"/>
              </a:schemeClr>
            </a:outerShdw>
          </a:effectLst>
        </p:spPr>
        <p:txBody>
          <a:bodyPr anchor="ctr" anchorCtr="1"/>
          <a:lstStyle/>
          <a:p>
            <a:pPr marL="379413" indent="-379413">
              <a:spcBef>
                <a:spcPct val="20000"/>
              </a:spcBef>
              <a:tabLst>
                <a:tab pos="8069263" algn="r"/>
              </a:tabLst>
              <a:defRPr/>
            </a:pPr>
            <a:r>
              <a:rPr lang="de-CH" sz="24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Variante A:</a:t>
            </a:r>
            <a:endParaRPr lang="de-CH" sz="2400" dirty="0">
              <a:solidFill>
                <a:schemeClr val="accent2"/>
              </a:solidFill>
              <a:ea typeface="ＭＳ Ｐゴシック" charset="0"/>
              <a:cs typeface="ＭＳ Ｐゴシック" charset="0"/>
            </a:endParaRPr>
          </a:p>
          <a:p>
            <a:pPr marL="379413" indent="-379413">
              <a:spcBef>
                <a:spcPct val="20000"/>
              </a:spcBef>
              <a:buFontTx/>
              <a:buChar char="•"/>
              <a:tabLst>
                <a:tab pos="8069263" algn="r"/>
              </a:tabLst>
              <a:defRPr/>
            </a:pPr>
            <a:r>
              <a:rPr lang="de-CH" sz="24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Wer </a:t>
            </a:r>
            <a:r>
              <a:rPr lang="de-CH" sz="2400" dirty="0">
                <a:solidFill>
                  <a:schemeClr val="accent2"/>
                </a:solidFill>
                <a:ea typeface="ＭＳ Ｐゴシック" charset="0"/>
                <a:cs typeface="ＭＳ Ｐゴシック" charset="0"/>
                <a:sym typeface="Wingdings" charset="0"/>
              </a:rPr>
              <a:t></a:t>
            </a:r>
            <a:r>
              <a:rPr lang="de-CH" sz="24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de-CH" sz="2400" i="1" u="sng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Einsteiger</a:t>
            </a:r>
            <a:endParaRPr lang="de-CH" sz="2400" dirty="0">
              <a:solidFill>
                <a:schemeClr val="accent2"/>
              </a:solidFill>
              <a:ea typeface="ＭＳ Ｐゴシック" charset="0"/>
              <a:cs typeface="ＭＳ Ｐゴシック" charset="0"/>
            </a:endParaRPr>
          </a:p>
          <a:p>
            <a:pPr marL="379413" indent="-379413">
              <a:spcBef>
                <a:spcPct val="20000"/>
              </a:spcBef>
              <a:buFontTx/>
              <a:buChar char="•"/>
              <a:tabLst>
                <a:tab pos="8069263" algn="r"/>
              </a:tabLst>
              <a:defRPr/>
            </a:pPr>
            <a:r>
              <a:rPr lang="de-CH" sz="24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Kursziel: selbständig einen Regionalen OL bestehen</a:t>
            </a:r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179388" y="4748213"/>
            <a:ext cx="8126412" cy="188118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>
            <a:outerShdw blurRad="63500" dist="161645" dir="2700000" algn="ctr" rotWithShape="0">
              <a:schemeClr val="accent2">
                <a:alpha val="74998"/>
              </a:schemeClr>
            </a:outerShdw>
          </a:effectLst>
        </p:spPr>
        <p:txBody>
          <a:bodyPr anchor="ctr" anchorCtr="1"/>
          <a:lstStyle/>
          <a:p>
            <a:pPr marL="379413" indent="-379413">
              <a:spcBef>
                <a:spcPct val="20000"/>
              </a:spcBef>
              <a:tabLst>
                <a:tab pos="8069263" algn="r"/>
              </a:tabLst>
              <a:defRPr/>
            </a:pPr>
            <a:r>
              <a:rPr lang="de-CH" sz="2400" b="1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Variante B:</a:t>
            </a:r>
            <a:endParaRPr lang="de-CH" sz="2400">
              <a:solidFill>
                <a:schemeClr val="accent2"/>
              </a:solidFill>
              <a:ea typeface="ＭＳ Ｐゴシック" charset="0"/>
              <a:cs typeface="ＭＳ Ｐゴシック" charset="0"/>
            </a:endParaRPr>
          </a:p>
          <a:p>
            <a:pPr marL="379413" indent="-379413">
              <a:spcBef>
                <a:spcPct val="20000"/>
              </a:spcBef>
              <a:buFontTx/>
              <a:buChar char="•"/>
              <a:tabLst>
                <a:tab pos="8069263" algn="r"/>
              </a:tabLst>
              <a:defRPr/>
            </a:pPr>
            <a:r>
              <a:rPr lang="de-CH" sz="240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Wer </a:t>
            </a:r>
            <a:r>
              <a:rPr lang="de-CH" sz="2400">
                <a:solidFill>
                  <a:schemeClr val="accent2"/>
                </a:solidFill>
                <a:ea typeface="ＭＳ Ｐゴシック" charset="0"/>
                <a:cs typeface="ＭＳ Ｐゴシック" charset="0"/>
                <a:sym typeface="Wingdings" charset="0"/>
              </a:rPr>
              <a:t></a:t>
            </a:r>
            <a:r>
              <a:rPr lang="de-CH" sz="240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de-CH" sz="2400" i="1" u="sng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Fortgeschrittene</a:t>
            </a:r>
            <a:r>
              <a:rPr lang="de-CH" sz="240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 mit Wettkampferfahrung</a:t>
            </a:r>
          </a:p>
          <a:p>
            <a:pPr marL="379413" indent="-379413">
              <a:spcBef>
                <a:spcPct val="20000"/>
              </a:spcBef>
              <a:buFontTx/>
              <a:buChar char="•"/>
              <a:tabLst>
                <a:tab pos="8069263" algn="r"/>
              </a:tabLst>
              <a:defRPr/>
            </a:pPr>
            <a:r>
              <a:rPr lang="de-CH" sz="240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Kursziel: selbständig Regionalen OL in vorderer Ranglistenhälfte bestehen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4876800" y="4037013"/>
            <a:ext cx="4159250" cy="1809750"/>
          </a:xfrm>
          <a:prstGeom prst="rect">
            <a:avLst/>
          </a:prstGeom>
          <a:solidFill>
            <a:schemeClr val="bg1"/>
          </a:solidFill>
          <a:ln w="9525">
            <a:solidFill>
              <a:srgbClr val="CC0000"/>
            </a:solidFill>
            <a:miter lim="800000"/>
            <a:headEnd/>
            <a:tailEnd/>
          </a:ln>
          <a:effectLst>
            <a:outerShdw blurRad="63500" dist="143684" dir="2700000" algn="ctr" rotWithShape="0">
              <a:srgbClr val="CC0000">
                <a:alpha val="74998"/>
              </a:srgbClr>
            </a:outerShdw>
          </a:effectLst>
        </p:spPr>
        <p:txBody>
          <a:bodyPr>
            <a:spAutoFit/>
          </a:bodyPr>
          <a:lstStyle/>
          <a:p>
            <a:pPr marL="357188" indent="-357188">
              <a:buFont typeface="Wingdings" charset="0"/>
              <a:buNone/>
              <a:defRPr/>
            </a:pPr>
            <a:r>
              <a:rPr lang="de-DE" sz="2800" b="1" dirty="0">
                <a:solidFill>
                  <a:srgbClr val="CC0000"/>
                </a:solidFill>
                <a:ea typeface="ＭＳ Ｐゴシック" charset="0"/>
                <a:cs typeface="ＭＳ Ｐゴシック" charset="0"/>
              </a:rPr>
              <a:t>Hilfen:</a:t>
            </a:r>
          </a:p>
          <a:p>
            <a:pPr marL="357188" indent="-357188">
              <a:buFont typeface="Wingdings" charset="0"/>
              <a:buChar char="ü"/>
              <a:defRPr/>
            </a:pPr>
            <a:r>
              <a:rPr lang="de-DE" sz="2800" dirty="0">
                <a:solidFill>
                  <a:srgbClr val="CC0000"/>
                </a:solidFill>
                <a:ea typeface="ＭＳ Ｐゴシック" charset="0"/>
                <a:cs typeface="ＭＳ Ｐゴシック" charset="0"/>
              </a:rPr>
              <a:t>J+S </a:t>
            </a:r>
            <a:r>
              <a:rPr lang="de-DE" sz="2800" dirty="0" err="1">
                <a:solidFill>
                  <a:srgbClr val="CC0000"/>
                </a:solidFill>
                <a:ea typeface="ＭＳ Ｐゴシック" charset="0"/>
                <a:cs typeface="ＭＳ Ｐゴシック" charset="0"/>
              </a:rPr>
              <a:t>Trainigshandbuch</a:t>
            </a:r>
            <a:endParaRPr lang="de-DE" sz="2800" dirty="0">
              <a:solidFill>
                <a:srgbClr val="CC0000"/>
              </a:solidFill>
              <a:ea typeface="ＭＳ Ｐゴシック" charset="0"/>
              <a:cs typeface="ＭＳ Ｐゴシック" charset="0"/>
            </a:endParaRPr>
          </a:p>
          <a:p>
            <a:pPr marL="357188" indent="-357188">
              <a:buFont typeface="Wingdings" charset="0"/>
              <a:buChar char="ü"/>
              <a:defRPr/>
            </a:pPr>
            <a:r>
              <a:rPr lang="de-DE" sz="2800" dirty="0">
                <a:solidFill>
                  <a:srgbClr val="CC0000"/>
                </a:solidFill>
                <a:ea typeface="ＭＳ Ｐゴシック" charset="0"/>
                <a:cs typeface="ＭＳ Ｐゴシック" charset="0"/>
              </a:rPr>
              <a:t>LHB Register 5</a:t>
            </a:r>
          </a:p>
          <a:p>
            <a:pPr marL="357188" indent="-357188">
              <a:buFont typeface="Wingdings" charset="0"/>
              <a:buChar char="ü"/>
              <a:defRPr/>
            </a:pPr>
            <a:r>
              <a:rPr lang="de-DE" sz="2800" dirty="0">
                <a:solidFill>
                  <a:srgbClr val="CC0000"/>
                </a:solidFill>
                <a:ea typeface="ＭＳ Ｐゴシック" charset="0"/>
                <a:cs typeface="ＭＳ Ｐゴシック" charset="0"/>
              </a:rPr>
              <a:t>Kursplanungsraster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7" grpId="0" animBg="1"/>
      <p:bldP spid="6168" grpId="0" animBg="1"/>
      <p:bldP spid="6160" grpId="0" animBg="1"/>
    </p:bldLst>
  </p:timing>
</p:sld>
</file>

<file path=ppt/theme/theme1.xml><?xml version="1.0" encoding="utf-8"?>
<a:theme xmlns:a="http://schemas.openxmlformats.org/drawingml/2006/main" name="1_Standarddesign">
  <a:themeElements>
    <a:clrScheme name="1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0</TotalTime>
  <Words>75</Words>
  <Application>Microsoft Macintosh PowerPoint</Application>
  <PresentationFormat>Bildschirmpräsentation (4:3)</PresentationFormat>
  <Paragraphs>27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Entwurfsvorlage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ＭＳ Ｐゴシック</vt:lpstr>
      <vt:lpstr>Wingdings</vt:lpstr>
      <vt:lpstr>1_Standarddesign</vt:lpstr>
      <vt:lpstr>Folie 1</vt:lpstr>
      <vt:lpstr>Folie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.wsadmin</dc:creator>
  <cp:lastModifiedBy>Ursula</cp:lastModifiedBy>
  <cp:revision>79</cp:revision>
  <dcterms:created xsi:type="dcterms:W3CDTF">2010-05-13T07:30:45Z</dcterms:created>
  <dcterms:modified xsi:type="dcterms:W3CDTF">2014-12-07T15:49:54Z</dcterms:modified>
</cp:coreProperties>
</file>