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18" r:id="rId3"/>
    <p:sldMasterId id="2147483864" r:id="rId4"/>
  </p:sldMasterIdLst>
  <p:notesMasterIdLst>
    <p:notesMasterId r:id="rId32"/>
  </p:notesMasterIdLst>
  <p:handoutMasterIdLst>
    <p:handoutMasterId r:id="rId33"/>
  </p:handoutMasterIdLst>
  <p:sldIdLst>
    <p:sldId id="322" r:id="rId5"/>
    <p:sldId id="327" r:id="rId6"/>
    <p:sldId id="328" r:id="rId7"/>
    <p:sldId id="329" r:id="rId8"/>
    <p:sldId id="36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2" r:id="rId30"/>
    <p:sldId id="353" r:id="rId31"/>
  </p:sldIdLst>
  <p:sldSz cx="9144000" cy="6858000" type="screen4x3"/>
  <p:notesSz cx="9906000" cy="67945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6A9"/>
    <a:srgbClr val="333333"/>
    <a:srgbClr val="00406C"/>
    <a:srgbClr val="0077C8"/>
    <a:srgbClr val="69A4D1"/>
    <a:srgbClr val="5B9CCD"/>
    <a:srgbClr val="0072C0"/>
    <a:srgbClr val="E4E4E4"/>
    <a:srgbClr val="FF58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9645" autoAdjust="0"/>
  </p:normalViewPr>
  <p:slideViewPr>
    <p:cSldViewPr showGuides="1">
      <p:cViewPr varScale="1">
        <p:scale>
          <a:sx n="112" d="100"/>
          <a:sy n="112" d="100"/>
        </p:scale>
        <p:origin x="-1368" y="-78"/>
      </p:cViewPr>
      <p:guideLst>
        <p:guide orient="horz" pos="890"/>
        <p:guide orient="horz" pos="3676"/>
        <p:guide orient="horz" pos="527"/>
        <p:guide orient="horz" pos="1071"/>
        <p:guide orient="horz" pos="210"/>
        <p:guide orient="horz" pos="2160"/>
        <p:guide orient="horz" pos="4042"/>
        <p:guide pos="5352"/>
        <p:guide pos="226"/>
        <p:guide pos="2789"/>
        <p:guide pos="4127"/>
        <p:guide pos="3606"/>
        <p:guide pos="5136"/>
        <p:guide pos="37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372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0315" y="1"/>
            <a:ext cx="4293372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083D-C566-49D2-8300-C007D52D335B}" type="datetimeFigureOut">
              <a:rPr lang="de-CH" smtClean="0"/>
              <a:pPr/>
              <a:t>08.12.2013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3472"/>
            <a:ext cx="4293372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0315" y="6453472"/>
            <a:ext cx="4293372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18D0-5043-4419-8E95-E8D2E174623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0720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1110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9DC1-B2A5-4FBF-B3E0-F1AF87990757}" type="datetimeFigureOut">
              <a:rPr lang="de-CH" smtClean="0"/>
              <a:pPr/>
              <a:t>08.12.2013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0600" y="3227389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1110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2CF8A-B2E0-49EF-A2D7-BE427A4E47E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69231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Firma\Aem Projekte\IAP\2012\Präsi IAP\Ausführung IAP U.Präsi 7.8.2012\Titelcharts_IAP\Titelcharts_IAP_2\Foli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190625"/>
          </a:xfrm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</p:spPr>
        <p:txBody>
          <a:bodyPr anchor="t">
            <a:sp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1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9461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3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5347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303200"/>
            <a:ext cx="3889190" cy="44164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99751" y="1303200"/>
            <a:ext cx="3889190" cy="44164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266355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303200"/>
            <a:ext cx="2587201" cy="4416425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3134005" y="1303200"/>
            <a:ext cx="2587201" cy="4416425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5909235" y="1303200"/>
            <a:ext cx="2587201" cy="4416425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68514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4" y="1772816"/>
            <a:ext cx="8137525" cy="406283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358774" y="1333180"/>
            <a:ext cx="8137525" cy="36004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346240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67721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000436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632700" cy="877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87450" y="1700213"/>
            <a:ext cx="7632700" cy="4243387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  <p:extLst>
      <p:ext uri="{BB962C8B-B14F-4D97-AF65-F5344CB8AC3E}">
        <p14:creationId xmlns="" xmlns:p14="http://schemas.microsoft.com/office/powerpoint/2010/main" val="23169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4" y="1303200"/>
            <a:ext cx="8137525" cy="45324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E880011-9878-412F-A0A5-683D3801F8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898799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303200"/>
            <a:ext cx="3889190" cy="45324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607246" y="1303200"/>
            <a:ext cx="3889190" cy="4532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E880011-9878-412F-A0A5-683D3801F8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1203238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8775" y="1303200"/>
            <a:ext cx="2587201" cy="4532450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3134005" y="1303200"/>
            <a:ext cx="2587201" cy="4532450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09235" y="1303200"/>
            <a:ext cx="2587201" cy="4532450"/>
          </a:xfrm>
        </p:spPr>
        <p:txBody>
          <a:bodyPr/>
          <a:lstStyle>
            <a:lvl1pPr>
              <a:defRPr sz="1500"/>
            </a:lvl1pPr>
            <a:lvl2pPr marL="539750" indent="-179388"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E880011-9878-412F-A0A5-683D3801F8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2669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4" y="1303200"/>
            <a:ext cx="8137525" cy="4532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75518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Firma\Aem Projekte\IAP\2012\Präsi IAP\Ausführung IAP U.Präsi 7.8.2012\Titelcharts_IAP\Titelcharts_IAP_2\Folie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2095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58775" y="1412874"/>
            <a:ext cx="8137525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206684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58775" y="1412874"/>
            <a:ext cx="3925193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571107" y="1412874"/>
            <a:ext cx="3925193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42222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58775" y="1412874"/>
            <a:ext cx="2520000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165662" y="1412874"/>
            <a:ext cx="2520000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2"/>
          </p:nvPr>
        </p:nvSpPr>
        <p:spPr>
          <a:xfrm>
            <a:off x="5972548" y="1412874"/>
            <a:ext cx="2520000" cy="4422775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341400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58774" y="1412875"/>
            <a:ext cx="3924000" cy="2088133"/>
          </a:xfrm>
        </p:spPr>
        <p:txBody>
          <a:bodyPr/>
          <a:lstStyle/>
          <a:p>
            <a:endParaRPr lang="de-CH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58774" y="3739616"/>
            <a:ext cx="3924000" cy="2088133"/>
          </a:xfrm>
        </p:spPr>
        <p:txBody>
          <a:bodyPr/>
          <a:lstStyle/>
          <a:p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568300" y="1412776"/>
            <a:ext cx="3924000" cy="2088133"/>
          </a:xfrm>
        </p:spPr>
        <p:txBody>
          <a:bodyPr/>
          <a:lstStyle/>
          <a:p>
            <a:endParaRPr lang="de-CH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568300" y="3739517"/>
            <a:ext cx="3924000" cy="2088133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49733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angabe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4" y="1297269"/>
            <a:ext cx="8137525" cy="4538381"/>
          </a:xfrm>
          <a:effectLst/>
        </p:spPr>
        <p:txBody>
          <a:bodyPr/>
          <a:lstStyle>
            <a:lvl1pPr marL="269875" indent="-269875">
              <a:buFont typeface="Arial" pitchFamily="34" charset="0"/>
              <a:buChar char="•"/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chemeClr val="bg1"/>
                </a:solidFill>
              </a:defRPr>
            </a:lvl1pPr>
          </a:lstStyle>
          <a:p>
            <a:pPr algn="r"/>
            <a:fld id="{43C9F19A-60C0-4637-8D96-99DBA8D35AA6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323721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chemeClr val="bg1"/>
                </a:solidFill>
              </a:defRPr>
            </a:lvl1pPr>
          </a:lstStyle>
          <a:p>
            <a:pPr algn="r"/>
            <a:fld id="{43C9F19A-60C0-4637-8D96-99DBA8D35AA6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903159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Firma\Aem Projekte\IAP\2012\Präsi IAP\Ausführung IAP U.Präsi 7.8.2012\Titelcharts_IAP\Titelcharts_IAP_2\Folie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6271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Firma\Aem Projekte\IAP\2012\Präsi IAP\Ausführung IAP U.Präsi 7.8.2012\Titelcharts_IAP\Titelcharts_IAP_2\Folie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899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Firma\Aem Projekte\IAP\2012\Präsi IAP\Ausführung IAP U.Präsi 7.8.2012\Titelcharts_IAP\Titelcharts_IAP_2\Folie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965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Firma\Aem Projekte\IAP\2012\Präsi IAP\Ausführung IAP U.Präsi 7.8.2012\Titelcharts_IAP\Titelcharts_IAP_2\Folie1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7311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Firma\Aem Projekte\IAP\2012\Präsi IAP\Ausführung IAP U.Präsi 7.8.2012\Titelcharts_IAP\Titelcharts_IAP_2\Folie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3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620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Firma\Aem Projekte\IAP\2012\Präsi IAP\Ausführung IAP U.Präsi 7.8.2012\Titelcharts_IAP\Titelcharts_IAP_2\Folie1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6713" y="1504950"/>
            <a:ext cx="7608887" cy="1200329"/>
          </a:xfrm>
          <a:noFill/>
          <a:ln>
            <a:noFill/>
          </a:ln>
          <a:effectLst>
            <a:outerShdw blurRad="25400" dist="25400" dir="2700000" algn="t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4000" noProof="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6713" y="5272450"/>
            <a:ext cx="7585075" cy="36317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anchor="b">
            <a:spAutoFit/>
          </a:bodyPr>
          <a:lstStyle>
            <a:lvl1pPr marL="0" indent="0">
              <a:spcBef>
                <a:spcPct val="35000"/>
              </a:spcBef>
              <a:buClr>
                <a:srgbClr val="7AC04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76691" y="80628"/>
            <a:ext cx="21962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de-CH" sz="700" dirty="0" smtClean="0">
                <a:solidFill>
                  <a:schemeClr val="bg1"/>
                </a:solidFill>
              </a:rPr>
              <a:t>Zürcher Hochschule </a:t>
            </a:r>
            <a:br>
              <a:rPr lang="de-CH" sz="700" dirty="0" smtClean="0">
                <a:solidFill>
                  <a:schemeClr val="bg1"/>
                </a:solidFill>
              </a:rPr>
            </a:br>
            <a:r>
              <a:rPr lang="de-CH" sz="700" dirty="0" smtClean="0">
                <a:solidFill>
                  <a:schemeClr val="bg1"/>
                </a:solidFill>
              </a:rPr>
              <a:t>für Angewandte Wissenschaften</a:t>
            </a:r>
            <a:endParaRPr lang="de-CH" sz="700" dirty="0">
              <a:solidFill>
                <a:schemeClr val="bg1"/>
              </a:solidFill>
            </a:endParaRPr>
          </a:p>
        </p:txBody>
      </p:sp>
      <p:pic>
        <p:nvPicPr>
          <p:cNvPr id="12" name="Picture 5" descr="N:\Firma\Aem Projekte\IAP_HAP\2011\Pfeil neg. weis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CCCB"/>
              </a:clrFrom>
              <a:clrTo>
                <a:srgbClr val="FE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462642"/>
            <a:ext cx="1390239" cy="10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1080628" y="224644"/>
            <a:ext cx="108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Es stehen </a:t>
            </a:r>
            <a:br>
              <a:rPr lang="de-CH" sz="900" dirty="0" smtClean="0"/>
            </a:br>
            <a:r>
              <a:rPr lang="de-CH" sz="900" dirty="0" smtClean="0"/>
              <a:t>8 verschiedene Titelfolien-Sujets zur Verfügung</a:t>
            </a:r>
          </a:p>
          <a:p>
            <a:r>
              <a:rPr lang="de-CH" sz="900" dirty="0" smtClean="0"/>
              <a:t/>
            </a:r>
            <a:br>
              <a:rPr lang="de-CH" sz="900" dirty="0" smtClean="0"/>
            </a:br>
            <a:r>
              <a:rPr lang="de-CH" sz="900" dirty="0" smtClean="0"/>
              <a:t>Klicken Sie zur Auswahl im Register Start,</a:t>
            </a:r>
            <a:br>
              <a:rPr lang="de-CH" sz="900" dirty="0" smtClean="0"/>
            </a:br>
            <a:r>
              <a:rPr lang="de-CH" sz="900" dirty="0" smtClean="0"/>
              <a:t>in der Gruppe Folien auf Layout</a:t>
            </a:r>
            <a:br>
              <a:rPr lang="de-CH" sz="900" dirty="0" smtClean="0"/>
            </a:br>
            <a:r>
              <a:rPr lang="de-CH" sz="900" dirty="0" smtClean="0"/>
              <a:t/>
            </a:r>
            <a:br>
              <a:rPr lang="de-CH" sz="900" dirty="0" smtClean="0"/>
            </a:br>
            <a:endParaRPr lang="de-CH" sz="900" dirty="0"/>
          </a:p>
        </p:txBody>
      </p:sp>
      <p:pic>
        <p:nvPicPr>
          <p:cNvPr id="14" name="Picture 2" descr="C:\Users\Aeppli\Desktop\Bild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28" y="1741488"/>
            <a:ext cx="89535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Firma\Aem Projekte\IAP\2012\Logos\Logos_AP_IAP_d-en\Logos\de\logo_IAP_weiss_pdf - Kopie.t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5960526" y="343091"/>
            <a:ext cx="3096000" cy="88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515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375078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9.tiff"/><Relationship Id="rId4" Type="http://schemas.openxmlformats.org/officeDocument/2006/relationships/theme" Target="../theme/theme2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image" Target="../media/image9.tiff"/><Relationship Id="rId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Firma\Aem Projekte\IAP\2012\Logos\Logos_AP_IAP_d-en\Logos\de\logo_IAP_P2945_blau_pdf - Kopie.t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17"/>
          <a:stretch/>
        </p:blipFill>
        <p:spPr bwMode="auto">
          <a:xfrm>
            <a:off x="7015730" y="275223"/>
            <a:ext cx="2034000" cy="562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33772"/>
            <a:ext cx="6193445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304764"/>
            <a:ext cx="8137525" cy="453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4102" name="Picture 6" descr="Kopie (2) von iap log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82" y="5826642"/>
            <a:ext cx="906463" cy="62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348646" y="6968278"/>
            <a:ext cx="8136904" cy="252028"/>
            <a:chOff x="348646" y="-350572"/>
            <a:chExt cx="8136904" cy="25202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48646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485550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348646" y="-298107"/>
            <a:ext cx="8136904" cy="252028"/>
            <a:chOff x="348646" y="-298107"/>
            <a:chExt cx="8136904" cy="252028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486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48555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170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-216532" y="831923"/>
            <a:ext cx="180020" cy="4997377"/>
            <a:chOff x="-216532" y="831923"/>
            <a:chExt cx="180020" cy="4997377"/>
          </a:xfrm>
        </p:grpSpPr>
        <p:cxnSp>
          <p:nvCxnSpPr>
            <p:cNvPr id="8" name="Gerade Verbindung 7"/>
            <p:cNvCxnSpPr/>
            <p:nvPr userDrawn="1"/>
          </p:nvCxnSpPr>
          <p:spPr>
            <a:xfrm>
              <a:off x="-216532" y="83192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216532" y="58293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21653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165522" y="831923"/>
            <a:ext cx="180020" cy="4997377"/>
            <a:chOff x="9165522" y="831923"/>
            <a:chExt cx="180020" cy="4997377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165522" y="831923"/>
              <a:ext cx="180020" cy="4997377"/>
              <a:chOff x="-216532" y="831923"/>
              <a:chExt cx="180020" cy="4997377"/>
            </a:xfrm>
          </p:grpSpPr>
          <p:cxnSp>
            <p:nvCxnSpPr>
              <p:cNvPr id="21" name="Gerade Verbindung 20"/>
              <p:cNvCxnSpPr/>
              <p:nvPr userDrawn="1"/>
            </p:nvCxnSpPr>
            <p:spPr>
              <a:xfrm>
                <a:off x="-216532" y="831923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 userDrawn="1"/>
            </p:nvCxnSpPr>
            <p:spPr>
              <a:xfrm>
                <a:off x="-216532" y="5829300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/>
            <p:cNvCxnSpPr/>
            <p:nvPr userDrawn="1"/>
          </p:nvCxnSpPr>
          <p:spPr>
            <a:xfrm>
              <a:off x="916552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6917870" y="52946"/>
            <a:ext cx="15481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0" dirty="0" smtClean="0">
                <a:solidFill>
                  <a:schemeClr val="tx2"/>
                </a:solidFill>
              </a:rPr>
              <a:t>Zürcher Hochschule </a:t>
            </a:r>
            <a:br>
              <a:rPr lang="de-CH" sz="350" dirty="0" smtClean="0">
                <a:solidFill>
                  <a:schemeClr val="tx2"/>
                </a:solidFill>
              </a:rPr>
            </a:br>
            <a:r>
              <a:rPr lang="de-CH" sz="350" dirty="0" smtClean="0">
                <a:solidFill>
                  <a:schemeClr val="tx2"/>
                </a:solidFill>
              </a:rPr>
              <a:t>für Angewandte Wissenschaften</a:t>
            </a:r>
            <a:endParaRPr lang="de-CH" sz="350" dirty="0">
              <a:solidFill>
                <a:schemeClr val="tx2"/>
              </a:solidFill>
            </a:endParaRPr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26" name="Rechteck 25"/>
          <p:cNvSpPr/>
          <p:nvPr/>
        </p:nvSpPr>
        <p:spPr>
          <a:xfrm>
            <a:off x="9396536" y="1709341"/>
            <a:ext cx="45966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29" name="Rechteck 28"/>
          <p:cNvSpPr/>
          <p:nvPr/>
        </p:nvSpPr>
        <p:spPr>
          <a:xfrm>
            <a:off x="9396536" y="2213397"/>
            <a:ext cx="459668" cy="3693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0" name="Rechteck 29"/>
          <p:cNvSpPr/>
          <p:nvPr/>
        </p:nvSpPr>
        <p:spPr>
          <a:xfrm>
            <a:off x="9396536" y="2717453"/>
            <a:ext cx="459668" cy="369332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1" name="Rechteck 30"/>
          <p:cNvSpPr/>
          <p:nvPr/>
        </p:nvSpPr>
        <p:spPr>
          <a:xfrm>
            <a:off x="9396536" y="3221509"/>
            <a:ext cx="459668" cy="369332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9396536" y="3725565"/>
            <a:ext cx="459668" cy="36933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3" name="Rechteck 32"/>
          <p:cNvSpPr/>
          <p:nvPr/>
        </p:nvSpPr>
        <p:spPr>
          <a:xfrm>
            <a:off x="9396536" y="4229621"/>
            <a:ext cx="459668" cy="3693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9396536" y="4733677"/>
            <a:ext cx="459668" cy="36933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9398954" y="5237733"/>
            <a:ext cx="459668" cy="369332"/>
          </a:xfrm>
          <a:prstGeom prst="rect">
            <a:avLst/>
          </a:prstGeom>
          <a:solidFill>
            <a:srgbClr val="FFC6A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9324528" y="1438871"/>
            <a:ext cx="98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 smtClean="0"/>
              <a:t>Farbpalette</a:t>
            </a:r>
            <a:endParaRPr lang="de-CH" sz="800" b="1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-972616" y="1423519"/>
            <a:ext cx="900101" cy="3373633"/>
            <a:chOff x="-936612" y="991471"/>
            <a:chExt cx="900101" cy="3373633"/>
          </a:xfrm>
        </p:grpSpPr>
        <p:sp>
          <p:nvSpPr>
            <p:cNvPr id="44" name="Textfeld 43"/>
            <p:cNvSpPr txBox="1"/>
            <p:nvPr userDrawn="1"/>
          </p:nvSpPr>
          <p:spPr>
            <a:xfrm>
              <a:off x="-936612" y="1968805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weiss: Inhalts-vermittlung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feld 44"/>
            <p:cNvSpPr txBox="1"/>
            <p:nvPr userDrawn="1"/>
          </p:nvSpPr>
          <p:spPr>
            <a:xfrm>
              <a:off x="-936611" y="3903439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blau: </a:t>
              </a:r>
              <a:r>
                <a:rPr lang="de-CH" sz="800" kern="1200" dirty="0" err="1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Kapitelab-grenzung</a:t>
              </a:r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 / Schwerpunkte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feld 45"/>
            <p:cNvSpPr txBox="1"/>
            <p:nvPr userDrawn="1"/>
          </p:nvSpPr>
          <p:spPr>
            <a:xfrm>
              <a:off x="-936612" y="291042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grau: für Fotos, Grafiken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feld 46"/>
            <p:cNvSpPr txBox="1"/>
            <p:nvPr userDrawn="1"/>
          </p:nvSpPr>
          <p:spPr>
            <a:xfrm>
              <a:off x="-936612" y="991471"/>
              <a:ext cx="76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b="1" dirty="0" smtClean="0">
                  <a:solidFill>
                    <a:schemeClr val="tx1"/>
                  </a:solidFill>
                </a:rPr>
                <a:t>Anwendung der Folien</a:t>
              </a:r>
              <a:endParaRPr lang="de-CH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4" descr="N:\Firma\Aem Projekte\IAP\2012\Musterpräsentation für IAP\Angewandte Psychologie  Anpassungen aem 30.7.2012\reduzierte Bilder AP\5.jp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1447430"/>
              <a:ext cx="720000" cy="5414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N:\Firma\Aem Projekte\IAP\2012\Musterpräsentation für IAP\Angewandte Psychologie  Anpassungen aem 30.7.2012\reduzierte Bilder AP\4.jp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3391114"/>
              <a:ext cx="720000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110" t="17747" r="13910" b="3791"/>
            <a:stretch/>
          </p:blipFill>
          <p:spPr bwMode="auto">
            <a:xfrm>
              <a:off x="-846562" y="2373825"/>
              <a:ext cx="720000" cy="5419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BA8781-AE0E-4CE0-B682-9F607FD1591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240" r:id="rId2"/>
    <p:sldLayoutId id="2147484029" r:id="rId3"/>
    <p:sldLayoutId id="2147484031" r:id="rId4"/>
    <p:sldLayoutId id="2147484241" r:id="rId5"/>
    <p:sldLayoutId id="2147484033" r:id="rId6"/>
    <p:sldLayoutId id="2147484038" r:id="rId7"/>
    <p:sldLayoutId id="2147484041" r:id="rId8"/>
    <p:sldLayoutId id="2147483651" r:id="rId9"/>
    <p:sldLayoutId id="2147483727" r:id="rId10"/>
    <p:sldLayoutId id="2147483693" r:id="rId11"/>
    <p:sldLayoutId id="2147483682" r:id="rId12"/>
    <p:sldLayoutId id="2147483655" r:id="rId13"/>
    <p:sldLayoutId id="2147484215" r:id="rId14"/>
    <p:sldLayoutId id="2147484243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20725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2pPr>
      <a:lvl3pPr marL="1163638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3pPr>
      <a:lvl4pPr marL="1579563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4pPr>
      <a:lvl5pPr marL="20018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406C"/>
            </a:gs>
            <a:gs pos="50000">
              <a:schemeClr val="accent1"/>
            </a:gs>
            <a:gs pos="100000">
              <a:srgbClr val="00406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N:\Firma\Aem Projekte\IAP\2012\Logos\Logos_AP_IAP_d-en\Logos\de\logo_IAP_weiss_pdf - Kopie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7013353" y="260648"/>
            <a:ext cx="2034000" cy="58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6734"/>
            <a:ext cx="6196013" cy="7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412875"/>
            <a:ext cx="81375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48646" y="6968278"/>
            <a:ext cx="8136904" cy="252028"/>
            <a:chOff x="348646" y="-350572"/>
            <a:chExt cx="8136904" cy="25202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48646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485550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348646" y="-298107"/>
            <a:ext cx="8136904" cy="252028"/>
            <a:chOff x="348646" y="-298107"/>
            <a:chExt cx="8136904" cy="252028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486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48555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170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-216532" y="831923"/>
            <a:ext cx="180020" cy="4997377"/>
            <a:chOff x="-216532" y="831923"/>
            <a:chExt cx="180020" cy="4997377"/>
          </a:xfrm>
        </p:grpSpPr>
        <p:cxnSp>
          <p:nvCxnSpPr>
            <p:cNvPr id="8" name="Gerade Verbindung 7"/>
            <p:cNvCxnSpPr/>
            <p:nvPr userDrawn="1"/>
          </p:nvCxnSpPr>
          <p:spPr>
            <a:xfrm>
              <a:off x="-216532" y="83192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216532" y="58293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21653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165522" y="831923"/>
            <a:ext cx="180020" cy="4997377"/>
            <a:chOff x="9165522" y="831923"/>
            <a:chExt cx="180020" cy="4997377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165522" y="831923"/>
              <a:ext cx="180020" cy="4997377"/>
              <a:chOff x="-216532" y="831923"/>
              <a:chExt cx="180020" cy="4997377"/>
            </a:xfrm>
          </p:grpSpPr>
          <p:cxnSp>
            <p:nvCxnSpPr>
              <p:cNvPr id="21" name="Gerade Verbindung 20"/>
              <p:cNvCxnSpPr/>
              <p:nvPr userDrawn="1"/>
            </p:nvCxnSpPr>
            <p:spPr>
              <a:xfrm>
                <a:off x="-216532" y="831923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 userDrawn="1"/>
            </p:nvCxnSpPr>
            <p:spPr>
              <a:xfrm>
                <a:off x="-216532" y="5829300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/>
            <p:cNvCxnSpPr/>
            <p:nvPr userDrawn="1"/>
          </p:nvCxnSpPr>
          <p:spPr>
            <a:xfrm>
              <a:off x="916552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6" descr="pfeil neg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164A7"/>
              </a:clrFrom>
              <a:clrTo>
                <a:srgbClr val="0164A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28" y="5941977"/>
            <a:ext cx="638852" cy="49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6917870" y="52946"/>
            <a:ext cx="15481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0" dirty="0" smtClean="0">
                <a:solidFill>
                  <a:schemeClr val="bg1"/>
                </a:solidFill>
              </a:rPr>
              <a:t>Zürcher Hochschule </a:t>
            </a:r>
            <a:br>
              <a:rPr lang="de-CH" sz="350" dirty="0" smtClean="0">
                <a:solidFill>
                  <a:schemeClr val="bg1"/>
                </a:solidFill>
              </a:rPr>
            </a:br>
            <a:r>
              <a:rPr lang="de-CH" sz="350" dirty="0" smtClean="0">
                <a:solidFill>
                  <a:schemeClr val="bg1"/>
                </a:solidFill>
              </a:rPr>
              <a:t>für Angewandte Wissenschaften</a:t>
            </a:r>
            <a:endParaRPr lang="de-CH" sz="350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396536" y="1709341"/>
            <a:ext cx="45966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9396536" y="2213397"/>
            <a:ext cx="459668" cy="3693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3" name="Rechteck 32"/>
          <p:cNvSpPr/>
          <p:nvPr/>
        </p:nvSpPr>
        <p:spPr>
          <a:xfrm>
            <a:off x="9396536" y="2717453"/>
            <a:ext cx="459668" cy="369332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9396536" y="3221509"/>
            <a:ext cx="459668" cy="369332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9396536" y="3725565"/>
            <a:ext cx="459668" cy="36933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9396536" y="4229621"/>
            <a:ext cx="459668" cy="3693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9396536" y="4733677"/>
            <a:ext cx="459668" cy="36933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9398954" y="5237733"/>
            <a:ext cx="459668" cy="369332"/>
          </a:xfrm>
          <a:prstGeom prst="rect">
            <a:avLst/>
          </a:prstGeom>
          <a:solidFill>
            <a:srgbClr val="FFC6A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47" name="Textfeld 46"/>
          <p:cNvSpPr txBox="1"/>
          <p:nvPr/>
        </p:nvSpPr>
        <p:spPr>
          <a:xfrm>
            <a:off x="9324528" y="1438871"/>
            <a:ext cx="98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 smtClean="0"/>
              <a:t>Farbpalette</a:t>
            </a:r>
            <a:endParaRPr lang="de-CH" sz="800" b="1" dirty="0"/>
          </a:p>
        </p:txBody>
      </p:sp>
      <p:sp>
        <p:nvSpPr>
          <p:cNvPr id="4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-972616" y="1423519"/>
            <a:ext cx="900101" cy="3373633"/>
            <a:chOff x="-936612" y="991471"/>
            <a:chExt cx="900101" cy="3373633"/>
          </a:xfrm>
        </p:grpSpPr>
        <p:sp>
          <p:nvSpPr>
            <p:cNvPr id="46" name="Textfeld 45"/>
            <p:cNvSpPr txBox="1"/>
            <p:nvPr userDrawn="1"/>
          </p:nvSpPr>
          <p:spPr>
            <a:xfrm>
              <a:off x="-936612" y="1968805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weiss: Inhalts-vermittlung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feld 47"/>
            <p:cNvSpPr txBox="1"/>
            <p:nvPr userDrawn="1"/>
          </p:nvSpPr>
          <p:spPr>
            <a:xfrm>
              <a:off x="-936611" y="3903439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blau: </a:t>
              </a:r>
              <a:r>
                <a:rPr lang="de-CH" sz="800" kern="1200" dirty="0" err="1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Kapitelab-grenzung</a:t>
              </a:r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 / Schwerpunkte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feld 52"/>
            <p:cNvSpPr txBox="1"/>
            <p:nvPr userDrawn="1"/>
          </p:nvSpPr>
          <p:spPr>
            <a:xfrm>
              <a:off x="-936612" y="291042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grau: für Fotos, Grafiken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feld 53"/>
            <p:cNvSpPr txBox="1"/>
            <p:nvPr userDrawn="1"/>
          </p:nvSpPr>
          <p:spPr>
            <a:xfrm>
              <a:off x="-936612" y="991471"/>
              <a:ext cx="76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b="1" dirty="0" smtClean="0">
                  <a:solidFill>
                    <a:schemeClr val="tx1"/>
                  </a:solidFill>
                </a:rPr>
                <a:t>Anwendung der Folien</a:t>
              </a:r>
              <a:endParaRPr lang="de-CH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4" descr="N:\Firma\Aem Projekte\IAP\2012\Musterpräsentation für IAP\Angewandte Psychologie  Anpassungen aem 30.7.2012\reduzierte Bilder AP\5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1447430"/>
              <a:ext cx="720000" cy="5414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N:\Firma\Aem Projekte\IAP\2012\Musterpräsentation für IAP\Angewandte Psychologie  Anpassungen aem 30.7.2012\reduzierte Bilder AP\4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3391114"/>
              <a:ext cx="720000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110" t="17747" r="13910" b="3791"/>
            <a:stretch/>
          </p:blipFill>
          <p:spPr bwMode="auto">
            <a:xfrm>
              <a:off x="-846562" y="2373825"/>
              <a:ext cx="720000" cy="5419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E880011-9878-412F-A0A5-683D3801F8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7783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43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rgbClr val="FF58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9pPr>
    </p:titleStyle>
    <p:bodyStyle>
      <a:lvl1pPr marL="179388" indent="-1793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•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20725" indent="-180975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2pPr>
      <a:lvl3pPr marL="1163638" indent="-15875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3pPr>
      <a:lvl4pPr marL="1579563" indent="-1666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4pPr>
      <a:lvl5pPr marL="20018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5pPr>
      <a:lvl6pPr marL="24590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B4B4B4">
                <a:lumMod val="100000"/>
              </a:srgbClr>
            </a:gs>
            <a:gs pos="50000">
              <a:schemeClr val="bg2"/>
            </a:gs>
            <a:gs pos="100000">
              <a:schemeClr val="bg2">
                <a:lumMod val="8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96135"/>
            <a:ext cx="6196013" cy="7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307945"/>
            <a:ext cx="8137525" cy="45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48646" y="6968278"/>
            <a:ext cx="8136904" cy="252028"/>
            <a:chOff x="348646" y="-350572"/>
            <a:chExt cx="8136904" cy="25202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48646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485550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348646" y="-298107"/>
            <a:ext cx="8136904" cy="252028"/>
            <a:chOff x="348646" y="-298107"/>
            <a:chExt cx="8136904" cy="252028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486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48555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170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-216532" y="831923"/>
            <a:ext cx="180020" cy="4997377"/>
            <a:chOff x="-216532" y="831923"/>
            <a:chExt cx="180020" cy="4997377"/>
          </a:xfrm>
        </p:grpSpPr>
        <p:cxnSp>
          <p:nvCxnSpPr>
            <p:cNvPr id="8" name="Gerade Verbindung 7"/>
            <p:cNvCxnSpPr/>
            <p:nvPr userDrawn="1"/>
          </p:nvCxnSpPr>
          <p:spPr>
            <a:xfrm>
              <a:off x="-216532" y="83192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216532" y="58293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21653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165522" y="831923"/>
            <a:ext cx="180020" cy="4997377"/>
            <a:chOff x="9165522" y="831923"/>
            <a:chExt cx="180020" cy="4997377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165522" y="831923"/>
              <a:ext cx="180020" cy="4997377"/>
              <a:chOff x="-216532" y="831923"/>
              <a:chExt cx="180020" cy="4997377"/>
            </a:xfrm>
          </p:grpSpPr>
          <p:cxnSp>
            <p:nvCxnSpPr>
              <p:cNvPr id="21" name="Gerade Verbindung 20"/>
              <p:cNvCxnSpPr/>
              <p:nvPr userDrawn="1"/>
            </p:nvCxnSpPr>
            <p:spPr>
              <a:xfrm>
                <a:off x="-216532" y="831923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 userDrawn="1"/>
            </p:nvCxnSpPr>
            <p:spPr>
              <a:xfrm>
                <a:off x="-216532" y="5829300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/>
            <p:cNvCxnSpPr/>
            <p:nvPr userDrawn="1"/>
          </p:nvCxnSpPr>
          <p:spPr>
            <a:xfrm>
              <a:off x="916552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6" descr="Kopie (2) von iap log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24" y="5826642"/>
            <a:ext cx="906463" cy="62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917870" y="52946"/>
            <a:ext cx="15481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0" dirty="0" smtClean="0">
                <a:solidFill>
                  <a:schemeClr val="tx2"/>
                </a:solidFill>
              </a:rPr>
              <a:t>Zürcher Hochschule </a:t>
            </a:r>
            <a:br>
              <a:rPr lang="de-CH" sz="350" dirty="0" smtClean="0">
                <a:solidFill>
                  <a:schemeClr val="tx2"/>
                </a:solidFill>
              </a:rPr>
            </a:br>
            <a:r>
              <a:rPr lang="de-CH" sz="350" dirty="0" smtClean="0">
                <a:solidFill>
                  <a:schemeClr val="tx2"/>
                </a:solidFill>
              </a:rPr>
              <a:t>für Angewandte Wissenschaften</a:t>
            </a:r>
            <a:endParaRPr lang="de-CH" sz="350" dirty="0">
              <a:solidFill>
                <a:schemeClr val="tx2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396536" y="1709341"/>
            <a:ext cx="45966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9396536" y="2213397"/>
            <a:ext cx="459668" cy="3693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3" name="Rechteck 32"/>
          <p:cNvSpPr/>
          <p:nvPr/>
        </p:nvSpPr>
        <p:spPr>
          <a:xfrm>
            <a:off x="9396536" y="2717453"/>
            <a:ext cx="459668" cy="369332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9396536" y="3221509"/>
            <a:ext cx="459668" cy="369332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9396536" y="3725565"/>
            <a:ext cx="459668" cy="36933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9396536" y="4229621"/>
            <a:ext cx="459668" cy="3693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9396536" y="4733677"/>
            <a:ext cx="459668" cy="36933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9398954" y="5237733"/>
            <a:ext cx="459668" cy="369332"/>
          </a:xfrm>
          <a:prstGeom prst="rect">
            <a:avLst/>
          </a:prstGeom>
          <a:solidFill>
            <a:srgbClr val="FFC6A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47" name="Textfeld 46"/>
          <p:cNvSpPr txBox="1"/>
          <p:nvPr/>
        </p:nvSpPr>
        <p:spPr>
          <a:xfrm>
            <a:off x="9324528" y="1438871"/>
            <a:ext cx="98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 smtClean="0"/>
              <a:t>Farbpalette</a:t>
            </a:r>
            <a:endParaRPr lang="de-CH" sz="800" b="1" dirty="0"/>
          </a:p>
        </p:txBody>
      </p:sp>
      <p:sp>
        <p:nvSpPr>
          <p:cNvPr id="4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endParaRPr lang="de-CH" dirty="0"/>
          </a:p>
        </p:txBody>
      </p:sp>
      <p:grpSp>
        <p:nvGrpSpPr>
          <p:cNvPr id="46" name="Gruppieren 45"/>
          <p:cNvGrpSpPr/>
          <p:nvPr/>
        </p:nvGrpSpPr>
        <p:grpSpPr>
          <a:xfrm>
            <a:off x="-972616" y="1423519"/>
            <a:ext cx="900101" cy="3373633"/>
            <a:chOff x="-936612" y="991471"/>
            <a:chExt cx="900101" cy="3373633"/>
          </a:xfrm>
        </p:grpSpPr>
        <p:sp>
          <p:nvSpPr>
            <p:cNvPr id="48" name="Textfeld 47"/>
            <p:cNvSpPr txBox="1"/>
            <p:nvPr userDrawn="1"/>
          </p:nvSpPr>
          <p:spPr>
            <a:xfrm>
              <a:off x="-936612" y="1968805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weiss: Inhalts-vermittlung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feld 52"/>
            <p:cNvSpPr txBox="1"/>
            <p:nvPr userDrawn="1"/>
          </p:nvSpPr>
          <p:spPr>
            <a:xfrm>
              <a:off x="-936611" y="3903439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blau: </a:t>
              </a:r>
              <a:r>
                <a:rPr lang="de-CH" sz="800" kern="1200" dirty="0" err="1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Kapitelab-grenzung</a:t>
              </a:r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 / Schwerpunkte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feld 53"/>
            <p:cNvSpPr txBox="1"/>
            <p:nvPr userDrawn="1"/>
          </p:nvSpPr>
          <p:spPr>
            <a:xfrm>
              <a:off x="-936612" y="291042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grau: für Fotos, Grafiken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feld 54"/>
            <p:cNvSpPr txBox="1"/>
            <p:nvPr userDrawn="1"/>
          </p:nvSpPr>
          <p:spPr>
            <a:xfrm>
              <a:off x="-936612" y="991471"/>
              <a:ext cx="76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b="1" dirty="0" smtClean="0">
                  <a:solidFill>
                    <a:schemeClr val="tx1"/>
                  </a:solidFill>
                </a:rPr>
                <a:t>Anwendung der Folien</a:t>
              </a:r>
              <a:endParaRPr lang="de-CH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4" descr="N:\Firma\Aem Projekte\IAP\2012\Musterpräsentation für IAP\Angewandte Psychologie  Anpassungen aem 30.7.2012\reduzierte Bilder AP\5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1447430"/>
              <a:ext cx="720000" cy="5414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N:\Firma\Aem Projekte\IAP\2012\Musterpräsentation für IAP\Angewandte Psychologie  Anpassungen aem 30.7.2012\reduzierte Bilder AP\4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3391114"/>
              <a:ext cx="720000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110" t="17747" r="13910" b="3791"/>
            <a:stretch/>
          </p:blipFill>
          <p:spPr bwMode="auto">
            <a:xfrm>
              <a:off x="-846562" y="2373825"/>
              <a:ext cx="720000" cy="5419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2" descr="N:\Firma\Aem Projekte\IAP\2012\Logos\Logos_AP_IAP_d-en\Logos\de\logo_IAP_P2945_blau_pdf - Kopie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17"/>
          <a:stretch/>
        </p:blipFill>
        <p:spPr bwMode="auto">
          <a:xfrm>
            <a:off x="7015730" y="275223"/>
            <a:ext cx="2034000" cy="562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rgbClr val="333333"/>
                </a:solidFill>
              </a:defRPr>
            </a:lvl1pPr>
          </a:lstStyle>
          <a:p>
            <a:pPr algn="r"/>
            <a:fld id="{5DB2E614-A8E6-4FA9-A32F-0DD481425669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7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16" r:id="rId2"/>
    <p:sldLayoutId id="2147484217" r:id="rId3"/>
    <p:sldLayoutId id="2147484219" r:id="rId4"/>
    <p:sldLayoutId id="2147484218" r:id="rId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9pPr>
    </p:titleStyle>
    <p:bodyStyle>
      <a:lvl1pPr marL="179388" indent="-1793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725" indent="-180975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tx1"/>
          </a:solidFill>
          <a:latin typeface="+mn-lt"/>
        </a:defRPr>
      </a:lvl2pPr>
      <a:lvl3pPr marL="1163638" indent="-15875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tx1"/>
          </a:solidFill>
          <a:latin typeface="+mn-lt"/>
        </a:defRPr>
      </a:lvl3pPr>
      <a:lvl4pPr marL="1579563" indent="-1666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tx1"/>
          </a:solidFill>
          <a:latin typeface="+mn-lt"/>
        </a:defRPr>
      </a:lvl4pPr>
      <a:lvl5pPr marL="20018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tx1"/>
          </a:solidFill>
          <a:latin typeface="+mn-lt"/>
        </a:defRPr>
      </a:lvl5pPr>
      <a:lvl6pPr marL="24590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Firma\Aem Projekte\IAP\2012\Musterpräsentation für IAP\Bilder kompr\hintergr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99239"/>
            <a:ext cx="6196013" cy="7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292955"/>
            <a:ext cx="81375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48646" y="6968278"/>
            <a:ext cx="8136904" cy="252028"/>
            <a:chOff x="348646" y="-350572"/>
            <a:chExt cx="8136904" cy="25202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48646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485550" y="-350572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348646" y="-298107"/>
            <a:ext cx="8136904" cy="252028"/>
            <a:chOff x="348646" y="-298107"/>
            <a:chExt cx="8136904" cy="252028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486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48555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170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-216532" y="831923"/>
            <a:ext cx="180020" cy="4997377"/>
            <a:chOff x="-216532" y="831923"/>
            <a:chExt cx="180020" cy="4997377"/>
          </a:xfrm>
        </p:grpSpPr>
        <p:cxnSp>
          <p:nvCxnSpPr>
            <p:cNvPr id="8" name="Gerade Verbindung 7"/>
            <p:cNvCxnSpPr/>
            <p:nvPr userDrawn="1"/>
          </p:nvCxnSpPr>
          <p:spPr>
            <a:xfrm>
              <a:off x="-216532" y="83192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216532" y="58293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21653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165522" y="831923"/>
            <a:ext cx="180020" cy="4997377"/>
            <a:chOff x="9165522" y="831923"/>
            <a:chExt cx="180020" cy="4997377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165522" y="831923"/>
              <a:ext cx="180020" cy="4997377"/>
              <a:chOff x="-216532" y="831923"/>
              <a:chExt cx="180020" cy="4997377"/>
            </a:xfrm>
          </p:grpSpPr>
          <p:cxnSp>
            <p:nvCxnSpPr>
              <p:cNvPr id="21" name="Gerade Verbindung 20"/>
              <p:cNvCxnSpPr/>
              <p:nvPr userDrawn="1"/>
            </p:nvCxnSpPr>
            <p:spPr>
              <a:xfrm>
                <a:off x="-216532" y="831923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 userDrawn="1"/>
            </p:nvCxnSpPr>
            <p:spPr>
              <a:xfrm>
                <a:off x="-216532" y="5829300"/>
                <a:ext cx="18002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27"/>
            <p:cNvCxnSpPr/>
            <p:nvPr userDrawn="1"/>
          </p:nvCxnSpPr>
          <p:spPr>
            <a:xfrm>
              <a:off x="9165522" y="14202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6917870" y="52946"/>
            <a:ext cx="15481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0" dirty="0" smtClean="0">
                <a:solidFill>
                  <a:schemeClr val="bg1"/>
                </a:solidFill>
              </a:rPr>
              <a:t>Zürcher Hochschule </a:t>
            </a:r>
            <a:br>
              <a:rPr lang="de-CH" sz="350" dirty="0" smtClean="0">
                <a:solidFill>
                  <a:schemeClr val="bg1"/>
                </a:solidFill>
              </a:rPr>
            </a:br>
            <a:r>
              <a:rPr lang="de-CH" sz="350" dirty="0" smtClean="0">
                <a:solidFill>
                  <a:schemeClr val="bg1"/>
                </a:solidFill>
              </a:rPr>
              <a:t>für Angewandte Wissenschaften</a:t>
            </a:r>
            <a:endParaRPr lang="de-CH" sz="350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396536" y="1709341"/>
            <a:ext cx="45966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9396536" y="2213397"/>
            <a:ext cx="459668" cy="3693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3" name="Rechteck 32"/>
          <p:cNvSpPr/>
          <p:nvPr/>
        </p:nvSpPr>
        <p:spPr>
          <a:xfrm>
            <a:off x="9396536" y="2717453"/>
            <a:ext cx="459668" cy="369332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9396536" y="3221509"/>
            <a:ext cx="459668" cy="369332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9396536" y="3725565"/>
            <a:ext cx="459668" cy="36933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9396536" y="4229621"/>
            <a:ext cx="459668" cy="3693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9396536" y="4733677"/>
            <a:ext cx="459668" cy="369332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9398954" y="5237733"/>
            <a:ext cx="459668" cy="369332"/>
          </a:xfrm>
          <a:prstGeom prst="rect">
            <a:avLst/>
          </a:prstGeom>
          <a:solidFill>
            <a:srgbClr val="FFC6A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CH"/>
          </a:p>
        </p:txBody>
      </p:sp>
      <p:sp>
        <p:nvSpPr>
          <p:cNvPr id="47" name="Textfeld 46"/>
          <p:cNvSpPr txBox="1"/>
          <p:nvPr/>
        </p:nvSpPr>
        <p:spPr>
          <a:xfrm>
            <a:off x="9324528" y="1438871"/>
            <a:ext cx="98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 smtClean="0"/>
              <a:t>Farbpalette</a:t>
            </a:r>
            <a:endParaRPr lang="de-CH" sz="800" b="1" dirty="0"/>
          </a:p>
        </p:txBody>
      </p:sp>
      <p:sp>
        <p:nvSpPr>
          <p:cNvPr id="4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9759" y="64842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48" name="Picture 4" descr="N:\Firma\Aem Projekte\IAP\2012\Logos\Logos_AP_IAP_d-en\Logos\de\logo_IAP_weiss_pdf - Kopie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37"/>
          <a:stretch/>
        </p:blipFill>
        <p:spPr bwMode="auto">
          <a:xfrm>
            <a:off x="7013353" y="260648"/>
            <a:ext cx="2034000" cy="58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120172" y="648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800" smtClean="0">
                <a:solidFill>
                  <a:schemeClr val="bg1"/>
                </a:solidFill>
              </a:defRPr>
            </a:lvl1pPr>
          </a:lstStyle>
          <a:p>
            <a:pPr algn="r"/>
            <a:fld id="{43C9F19A-60C0-4637-8D96-99DBA8D35AA6}" type="slidenum">
              <a:rPr lang="de-CH" smtClean="0"/>
              <a:pPr algn="r"/>
              <a:t>‹Nr.›</a:t>
            </a:fld>
            <a:endParaRPr lang="de-CH"/>
          </a:p>
        </p:txBody>
      </p:sp>
      <p:grpSp>
        <p:nvGrpSpPr>
          <p:cNvPr id="45" name="Gruppieren 44"/>
          <p:cNvGrpSpPr/>
          <p:nvPr/>
        </p:nvGrpSpPr>
        <p:grpSpPr>
          <a:xfrm>
            <a:off x="-972616" y="1423519"/>
            <a:ext cx="900101" cy="3373633"/>
            <a:chOff x="-936612" y="991471"/>
            <a:chExt cx="900101" cy="3373633"/>
          </a:xfrm>
        </p:grpSpPr>
        <p:sp>
          <p:nvSpPr>
            <p:cNvPr id="46" name="Textfeld 45"/>
            <p:cNvSpPr txBox="1"/>
            <p:nvPr userDrawn="1"/>
          </p:nvSpPr>
          <p:spPr>
            <a:xfrm>
              <a:off x="-936612" y="1968805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weiss: Inhalts-vermittlung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feld 52"/>
            <p:cNvSpPr txBox="1"/>
            <p:nvPr userDrawn="1"/>
          </p:nvSpPr>
          <p:spPr>
            <a:xfrm>
              <a:off x="-936611" y="3903439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blau: </a:t>
              </a:r>
              <a:r>
                <a:rPr lang="de-CH" sz="800" kern="1200" dirty="0" err="1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Kapitelab-grenzung</a:t>
              </a:r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 / Schwerpunkte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feld 53"/>
            <p:cNvSpPr txBox="1"/>
            <p:nvPr userDrawn="1"/>
          </p:nvSpPr>
          <p:spPr>
            <a:xfrm>
              <a:off x="-936612" y="2910426"/>
              <a:ext cx="9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kern="1200" dirty="0" smtClean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rPr>
                <a:t>grau: für Fotos, Grafiken</a:t>
              </a:r>
              <a:endParaRPr lang="de-CH" sz="8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feld 54"/>
            <p:cNvSpPr txBox="1"/>
            <p:nvPr userDrawn="1"/>
          </p:nvSpPr>
          <p:spPr>
            <a:xfrm>
              <a:off x="-936612" y="991471"/>
              <a:ext cx="76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CH" sz="800" b="1" dirty="0" smtClean="0">
                  <a:solidFill>
                    <a:schemeClr val="tx1"/>
                  </a:solidFill>
                </a:rPr>
                <a:t>Anwendung der Folien</a:t>
              </a:r>
              <a:endParaRPr lang="de-CH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4" descr="N:\Firma\Aem Projekte\IAP\2012\Musterpräsentation für IAP\Angewandte Psychologie  Anpassungen aem 30.7.2012\reduzierte Bilder AP\5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1447430"/>
              <a:ext cx="720000" cy="5414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N:\Firma\Aem Projekte\IAP\2012\Musterpräsentation für IAP\Angewandte Psychologie  Anpassungen aem 30.7.2012\reduzierte Bilder AP\4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34" y="3391114"/>
              <a:ext cx="720000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110" t="17747" r="13910" b="3791"/>
            <a:stretch/>
          </p:blipFill>
          <p:spPr bwMode="auto">
            <a:xfrm>
              <a:off x="-846562" y="2373825"/>
              <a:ext cx="720000" cy="5419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760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4185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rgbClr val="FF58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FF5800"/>
          </a:solidFill>
          <a:latin typeface="Arial" charset="0"/>
        </a:defRPr>
      </a:lvl9pPr>
    </p:titleStyle>
    <p:bodyStyle>
      <a:lvl1pPr marL="179388" indent="-1793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•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180975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2pPr>
      <a:lvl3pPr marL="1163638" indent="-15875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3pPr>
      <a:lvl4pPr marL="1579563" indent="-16668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4pPr>
      <a:lvl5pPr marL="20018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chemeClr val="bg1"/>
          </a:solidFill>
          <a:latin typeface="+mn-lt"/>
        </a:defRPr>
      </a:lvl5pPr>
      <a:lvl6pPr marL="24590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FF5800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Modul Psyche, 21. – 23. Juni 2013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Beratung </a:t>
            </a:r>
            <a:r>
              <a:rPr lang="de-CH" dirty="0"/>
              <a:t>und Coaching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CH" b="1" dirty="0" smtClean="0">
                <a:solidFill>
                  <a:srgbClr val="FF5800"/>
                </a:solidFill>
              </a:rPr>
              <a:t>Dr. Christoph </a:t>
            </a:r>
            <a:r>
              <a:rPr lang="de-CH" b="1" dirty="0">
                <a:solidFill>
                  <a:srgbClr val="FF5800"/>
                </a:solidFill>
              </a:rPr>
              <a:t>Negri, Fachpsychologe für  </a:t>
            </a:r>
            <a:r>
              <a:rPr lang="de-CH" b="1" dirty="0" smtClean="0">
                <a:solidFill>
                  <a:srgbClr val="FF5800"/>
                </a:solidFill>
              </a:rPr>
              <a:t>Sportpsychologie</a:t>
            </a:r>
            <a:endParaRPr lang="de-CH" b="1" dirty="0">
              <a:solidFill>
                <a:srgbClr val="FF58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CH" b="1" dirty="0">
                <a:solidFill>
                  <a:srgbClr val="FF5800"/>
                </a:solidFill>
              </a:rPr>
              <a:t>christoph.negri@zhaw.ch</a:t>
            </a:r>
          </a:p>
          <a:p>
            <a:endParaRPr lang="de-CH" dirty="0"/>
          </a:p>
        </p:txBody>
      </p:sp>
      <p:pic>
        <p:nvPicPr>
          <p:cNvPr id="1026" name="Picture 2" descr="J+S_d_f_4fa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85184"/>
            <a:ext cx="1512168" cy="142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609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76238"/>
            <a:ext cx="8064500" cy="877887"/>
          </a:xfrm>
        </p:spPr>
        <p:txBody>
          <a:bodyPr/>
          <a:lstStyle/>
          <a:p>
            <a:pPr eaLnBrk="1" hangingPunct="1"/>
            <a:r>
              <a:rPr lang="de-CH" sz="2800" smtClean="0"/>
              <a:t>Problemorientierung vs. </a:t>
            </a:r>
            <a:br>
              <a:rPr lang="de-CH" sz="2800" smtClean="0"/>
            </a:br>
            <a:r>
              <a:rPr lang="de-CH" sz="2800" smtClean="0"/>
              <a:t>Lösungsorientierung</a:t>
            </a:r>
            <a:endParaRPr lang="de-DE" sz="2800" smtClean="0"/>
          </a:p>
        </p:txBody>
      </p:sp>
      <p:graphicFrame>
        <p:nvGraphicFramePr>
          <p:cNvPr id="17453" name="Group 45"/>
          <p:cNvGraphicFramePr>
            <a:graphicFrameLocks noGrp="1"/>
          </p:cNvGraphicFramePr>
          <p:nvPr/>
        </p:nvGraphicFramePr>
        <p:xfrm>
          <a:off x="468313" y="1557338"/>
          <a:ext cx="7673975" cy="4156075"/>
        </p:xfrm>
        <a:graphic>
          <a:graphicData uri="http://schemas.openxmlformats.org/drawingml/2006/table">
            <a:tbl>
              <a:tblPr/>
              <a:tblGrid>
                <a:gridCol w="3816337"/>
                <a:gridCol w="3857638"/>
              </a:tblGrid>
              <a:tr h="527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Problemfokus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Lösungsfokus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07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Präzise Beschreibung &amp; Analyse des Problems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Suchen von Massnahmen, die das Problem beheben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Chance: wichtige Details erkennen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Risiko: Problemtrance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Ausführliche Darstellung des Zielzustandes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Suche nach Möglichkeiten, das Ziel zu erreichen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Chance: aktivieren von Ressourcen &amp; Motivation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Risiko: Lösungsverliebtheit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Rechteck 3"/>
          <p:cNvSpPr>
            <a:spLocks noChangeArrowheads="1"/>
          </p:cNvSpPr>
          <p:nvPr/>
        </p:nvSpPr>
        <p:spPr bwMode="auto">
          <a:xfrm>
            <a:off x="395288" y="6453188"/>
            <a:ext cx="393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de-CH" sz="1200"/>
              <a:t>Nach Steve de Shazer &amp; Insoo Kim Berg</a:t>
            </a:r>
          </a:p>
        </p:txBody>
      </p:sp>
      <p:sp>
        <p:nvSpPr>
          <p:cNvPr id="1742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860481-13C1-42B2-BCB1-88DDD935522F}" type="slidenum">
              <a:rPr lang="de-CH" smtClean="0">
                <a:solidFill>
                  <a:srgbClr val="FF5800"/>
                </a:solidFill>
              </a:rPr>
              <a:pPr eaLnBrk="1" hangingPunct="1"/>
              <a:t>10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724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064500" cy="877887"/>
          </a:xfrm>
        </p:spPr>
        <p:txBody>
          <a:bodyPr/>
          <a:lstStyle/>
          <a:p>
            <a:pPr eaLnBrk="1" hangingPunct="1"/>
            <a:r>
              <a:rPr lang="de-CH" sz="2800" smtClean="0"/>
              <a:t>Problemorientierung vs. </a:t>
            </a:r>
            <a:br>
              <a:rPr lang="de-CH" sz="2800" smtClean="0"/>
            </a:br>
            <a:r>
              <a:rPr lang="de-CH" sz="2800" smtClean="0"/>
              <a:t>Lösungsorientierung</a:t>
            </a:r>
            <a:endParaRPr lang="de-DE" sz="2800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62400"/>
            <a:ext cx="24447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33575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afik 8" descr="ziel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33513"/>
            <a:ext cx="34163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6D55CC-DB16-42FA-8382-B9711F2E935B}" type="slidenum">
              <a:rPr lang="de-CH" smtClean="0">
                <a:solidFill>
                  <a:srgbClr val="FF5800"/>
                </a:solidFill>
              </a:rPr>
              <a:pPr eaLnBrk="1" hangingPunct="1"/>
              <a:t>11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78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Die vier Phasen im Beratungsgespräch</a:t>
            </a:r>
            <a:endParaRPr lang="de-DE" sz="2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7632700" cy="2736850"/>
          </a:xfrm>
        </p:spPr>
        <p:txBody>
          <a:bodyPr/>
          <a:lstStyle/>
          <a:p>
            <a:pPr marL="457200" indent="-457200" eaLnBrk="1" hangingPunct="1">
              <a:spcAft>
                <a:spcPts val="1500"/>
              </a:spcAft>
              <a:buFont typeface="Wingdings" pitchFamily="2" charset="2"/>
              <a:buNone/>
            </a:pPr>
            <a:endParaRPr lang="de-CH" dirty="0" smtClean="0"/>
          </a:p>
          <a:p>
            <a:pPr marL="457200" indent="-457200" eaLnBrk="1" hangingPunct="1">
              <a:spcAft>
                <a:spcPts val="1500"/>
              </a:spcAft>
              <a:buFontTx/>
              <a:buAutoNum type="arabicPeriod"/>
            </a:pPr>
            <a:r>
              <a:rPr lang="de-CH" sz="2000" dirty="0" smtClean="0"/>
              <a:t>Kontakt finden und Orientierung schaffen</a:t>
            </a:r>
          </a:p>
          <a:p>
            <a:pPr marL="457200" indent="-457200" eaLnBrk="1" hangingPunct="1">
              <a:spcAft>
                <a:spcPts val="1500"/>
              </a:spcAft>
              <a:buFontTx/>
              <a:buAutoNum type="arabicPeriod"/>
            </a:pPr>
            <a:r>
              <a:rPr lang="de-CH" sz="2000" dirty="0" smtClean="0"/>
              <a:t>Situation und Ziele herausarbeiten</a:t>
            </a:r>
          </a:p>
          <a:p>
            <a:pPr marL="457200" indent="-457200" eaLnBrk="1" hangingPunct="1">
              <a:spcAft>
                <a:spcPts val="1500"/>
              </a:spcAft>
              <a:buFontTx/>
              <a:buAutoNum type="arabicPeriod"/>
            </a:pPr>
            <a:r>
              <a:rPr lang="de-CH" sz="2000" dirty="0" smtClean="0"/>
              <a:t>Lösungen entwickeln</a:t>
            </a:r>
          </a:p>
          <a:p>
            <a:pPr marL="457200" indent="-457200" eaLnBrk="1" hangingPunct="1">
              <a:spcAft>
                <a:spcPts val="1500"/>
              </a:spcAft>
              <a:buFontTx/>
              <a:buAutoNum type="arabicPeriod"/>
            </a:pPr>
            <a:r>
              <a:rPr lang="de-CH" sz="2000" dirty="0" smtClean="0"/>
              <a:t>Transfer sichern</a:t>
            </a:r>
          </a:p>
          <a:p>
            <a:pPr marL="457200" indent="-457200" eaLnBrk="1" hangingPunct="1">
              <a:spcAft>
                <a:spcPts val="1500"/>
              </a:spcAft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04813" y="6316663"/>
            <a:ext cx="6038850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CH" sz="1200" dirty="0">
                <a:latin typeface="+mj-lt"/>
              </a:rPr>
              <a:t>Nach Fischer-Epe, Maren (2003). Coaching: 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Miteinander Ziele erreichen. </a:t>
            </a:r>
            <a:r>
              <a:rPr lang="de-CH" sz="1200" dirty="0" err="1">
                <a:latin typeface="+mj-lt"/>
              </a:rPr>
              <a:t>Reinbeck</a:t>
            </a:r>
            <a:r>
              <a:rPr lang="de-CH" sz="1200" dirty="0">
                <a:latin typeface="+mj-lt"/>
              </a:rPr>
              <a:t>:  Rowohlt</a:t>
            </a:r>
          </a:p>
        </p:txBody>
      </p:sp>
      <p:sp>
        <p:nvSpPr>
          <p:cNvPr id="1946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DE081F-E2EF-48FA-8D8F-1DBAB712A112}" type="slidenum">
              <a:rPr lang="de-CH" smtClean="0">
                <a:solidFill>
                  <a:srgbClr val="FF5800"/>
                </a:solidFill>
              </a:rPr>
              <a:pPr eaLnBrk="1" hangingPunct="1"/>
              <a:t>12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044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1. Kontakt finden &amp; Orientierung schaffen</a:t>
            </a:r>
            <a:endParaRPr lang="de-DE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5600" indent="-355600" eaLnBrk="1" hangingPunct="1">
              <a:buFont typeface="Wingdings" pitchFamily="2" charset="2"/>
              <a:buNone/>
            </a:pPr>
            <a:r>
              <a:rPr lang="de-CH" sz="2000" b="1" i="1" dirty="0" smtClean="0"/>
              <a:t>„Wir sind Partner/innen unter klaren und fairen</a:t>
            </a: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de-CH" sz="2000" b="1" i="1" dirty="0" smtClean="0"/>
              <a:t>Bedingungen.“</a:t>
            </a:r>
          </a:p>
          <a:p>
            <a:pPr marL="355600" indent="-355600" eaLnBrk="1" hangingPunct="1">
              <a:buFont typeface="Wingdings" pitchFamily="2" charset="2"/>
              <a:buNone/>
            </a:pPr>
            <a:endParaRPr lang="de-CH" sz="2000" i="1" dirty="0" smtClean="0"/>
          </a:p>
          <a:p>
            <a:pPr marL="355600" indent="-355600" eaLnBrk="1" hangingPunct="1"/>
            <a:r>
              <a:rPr lang="de-CH" sz="2000" dirty="0" smtClean="0"/>
              <a:t>Kontakt finden, </a:t>
            </a:r>
            <a:r>
              <a:rPr lang="de-CH" sz="2000" dirty="0" err="1" smtClean="0"/>
              <a:t>Joining</a:t>
            </a:r>
            <a:r>
              <a:rPr lang="de-CH" sz="2000" dirty="0" smtClean="0"/>
              <a:t> </a:t>
            </a:r>
          </a:p>
          <a:p>
            <a:pPr marL="355600" indent="-355600" eaLnBrk="1" hangingPunct="1"/>
            <a:r>
              <a:rPr lang="de-CH" sz="2000" dirty="0" smtClean="0"/>
              <a:t>Sicherheit und Orientierung schaffen</a:t>
            </a:r>
          </a:p>
          <a:p>
            <a:pPr marL="355600" indent="-355600" eaLnBrk="1" hangingPunct="1"/>
            <a:r>
              <a:rPr lang="de-CH" sz="2000" dirty="0" smtClean="0"/>
              <a:t>Vertraulichkeit</a:t>
            </a:r>
          </a:p>
          <a:p>
            <a:pPr marL="355600" indent="-355600" eaLnBrk="1" hangingPunct="1"/>
            <a:r>
              <a:rPr lang="de-CH" sz="2000" dirty="0" smtClean="0"/>
              <a:t>Aufträge, Rollen und Rahmenbedingungen klären</a:t>
            </a:r>
          </a:p>
          <a:p>
            <a:pPr marL="355600" indent="-355600" eaLnBrk="1" hangingPunct="1"/>
            <a:r>
              <a:rPr lang="de-CH" sz="2000" dirty="0" smtClean="0"/>
              <a:t>Beratungssetting und -methoden klären</a:t>
            </a:r>
          </a:p>
          <a:p>
            <a:pPr marL="355600" indent="-355600" eaLnBrk="1" hangingPunct="1"/>
            <a:r>
              <a:rPr lang="de-CH" sz="2000" dirty="0" smtClean="0"/>
              <a:t>Einverständnis überprüfen</a:t>
            </a:r>
            <a:endParaRPr lang="de-DE" sz="2000" dirty="0" smtClean="0"/>
          </a:p>
        </p:txBody>
      </p:sp>
      <p:sp>
        <p:nvSpPr>
          <p:cNvPr id="2048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A4AD7-D746-4B77-8CDA-551B165DF0C3}" type="slidenum">
              <a:rPr lang="de-CH" smtClean="0">
                <a:solidFill>
                  <a:srgbClr val="FF5800"/>
                </a:solidFill>
              </a:rPr>
              <a:pPr eaLnBrk="1" hangingPunct="1"/>
              <a:t>13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616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2. Situation und Ziele herausarbeiten</a:t>
            </a:r>
            <a:endParaRPr lang="de-DE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sz="2000" b="1" i="1" dirty="0" smtClean="0"/>
              <a:t>„Worum soll es genau gehen?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sz="2000" b="1" i="1" dirty="0" smtClean="0"/>
              <a:t>Was wollen Sie erreichen?“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sz="2000" i="1" dirty="0" smtClean="0"/>
          </a:p>
          <a:p>
            <a:pPr marL="368300" indent="-368300" eaLnBrk="1" hangingPunct="1">
              <a:defRPr/>
            </a:pPr>
            <a:r>
              <a:rPr lang="de-CH" sz="2000" dirty="0" smtClean="0"/>
              <a:t>Situation und Anliegen verstehen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Sortieren und priorisieren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Analyse des Kontextes, der bisherigen Lösungs-versuche und Vorstellungen des Ideal-Zustandes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Ausnahmesituationen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Ziele formulieren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Kontrakt finden</a:t>
            </a:r>
            <a:endParaRPr lang="de-DE" sz="2000" dirty="0" smtClean="0"/>
          </a:p>
        </p:txBody>
      </p:sp>
      <p:sp>
        <p:nvSpPr>
          <p:cNvPr id="2150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8E23E-D098-4C29-B420-E7BC3F4E619E}" type="slidenum">
              <a:rPr lang="de-CH" smtClean="0">
                <a:solidFill>
                  <a:srgbClr val="FF5800"/>
                </a:solidFill>
              </a:rPr>
              <a:pPr eaLnBrk="1" hangingPunct="1"/>
              <a:t>14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073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3. Lösungen entwickeln</a:t>
            </a:r>
            <a:endParaRPr lang="de-DE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b="1" i="1" dirty="0" smtClean="0"/>
              <a:t>„</a:t>
            </a:r>
            <a:r>
              <a:rPr lang="de-CH" sz="2000" b="1" i="1" dirty="0" smtClean="0"/>
              <a:t>Was brauchen Sie für die Erreichung der Ziele?“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i="1" dirty="0" smtClean="0"/>
          </a:p>
          <a:p>
            <a:pPr marL="368300" indent="-368300" eaLnBrk="1" hangingPunct="1">
              <a:defRPr/>
            </a:pPr>
            <a:r>
              <a:rPr lang="de-CH" sz="2000" dirty="0" smtClean="0"/>
              <a:t>Ressourcen nutzen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Erfahrungen und Fähigkeiten einbeziehen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Ressourcen des Umfeldes einbeziehen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Lösungsideen entwickeln und sammeln (möglichst viele Ideen sammeln!)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Lösungsoptionen durchspielen, „probehandeln“</a:t>
            </a:r>
          </a:p>
          <a:p>
            <a:pPr marL="368300" indent="-368300" eaLnBrk="1" hangingPunct="1">
              <a:defRPr/>
            </a:pPr>
            <a:r>
              <a:rPr lang="de-CH" sz="2000" dirty="0" smtClean="0"/>
              <a:t>Lösungsoptionen bewerten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7D626-8EB1-4D75-B10F-42BFD12A3911}" type="slidenum">
              <a:rPr lang="de-CH" smtClean="0">
                <a:solidFill>
                  <a:srgbClr val="FF5800"/>
                </a:solidFill>
              </a:rPr>
              <a:pPr eaLnBrk="1" hangingPunct="1"/>
              <a:t>15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86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4. Transfer sichern</a:t>
            </a:r>
            <a:endParaRPr lang="de-DE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3538" indent="-363538" eaLnBrk="1" hangingPunct="1">
              <a:buFont typeface="Wingdings" pitchFamily="2" charset="2"/>
              <a:buNone/>
            </a:pPr>
            <a:r>
              <a:rPr lang="de-CH" sz="2000" b="1" i="1" dirty="0" smtClean="0"/>
              <a:t>„Wie sichern Sie die Umsetzung?“</a:t>
            </a:r>
          </a:p>
          <a:p>
            <a:pPr marL="363538" indent="-363538" eaLnBrk="1" hangingPunct="1">
              <a:buFont typeface="Wingdings" pitchFamily="2" charset="2"/>
              <a:buNone/>
            </a:pPr>
            <a:endParaRPr lang="de-CH" b="1" i="1" dirty="0" smtClean="0"/>
          </a:p>
          <a:p>
            <a:pPr marL="363538" indent="-363538" eaLnBrk="1" hangingPunct="1">
              <a:spcAft>
                <a:spcPts val="1500"/>
              </a:spcAft>
            </a:pPr>
            <a:r>
              <a:rPr lang="de-CH" sz="2000" dirty="0" smtClean="0"/>
              <a:t>Zusammenfassen und Fazit ziehen</a:t>
            </a:r>
          </a:p>
          <a:p>
            <a:pPr marL="363538" indent="-363538" eaLnBrk="1" hangingPunct="1">
              <a:spcAft>
                <a:spcPts val="1500"/>
              </a:spcAft>
            </a:pPr>
            <a:r>
              <a:rPr lang="de-CH" sz="2000" dirty="0" smtClean="0"/>
              <a:t>Umsetzung und Konkretisierung</a:t>
            </a:r>
          </a:p>
          <a:p>
            <a:pPr marL="363538" indent="-363538" eaLnBrk="1" hangingPunct="1">
              <a:spcAft>
                <a:spcPts val="1500"/>
              </a:spcAft>
            </a:pPr>
            <a:r>
              <a:rPr lang="de-CH" sz="2000" dirty="0" smtClean="0"/>
              <a:t>Evaluierung: </a:t>
            </a:r>
            <a:br>
              <a:rPr lang="de-CH" sz="2000" dirty="0" smtClean="0"/>
            </a:br>
            <a:r>
              <a:rPr lang="de-CH" sz="2000" dirty="0" smtClean="0"/>
              <a:t>Vergleich Ausgangslage – Zielsetzung – Ergebnisse</a:t>
            </a:r>
          </a:p>
          <a:p>
            <a:pPr marL="363538" indent="-363538" eaLnBrk="1" hangingPunct="1">
              <a:spcAft>
                <a:spcPts val="1500"/>
              </a:spcAft>
            </a:pPr>
            <a:r>
              <a:rPr lang="de-CH" sz="2000" dirty="0" smtClean="0"/>
              <a:t>Zusammenarbeit abschliessen</a:t>
            </a:r>
            <a:endParaRPr lang="de-DE" sz="2000" dirty="0" smtClean="0"/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1EB748-8584-4D58-BB55-FABE1B9598F0}" type="slidenum">
              <a:rPr lang="de-CH" smtClean="0">
                <a:solidFill>
                  <a:srgbClr val="FF5800"/>
                </a:solidFill>
              </a:rPr>
              <a:pPr eaLnBrk="1" hangingPunct="1"/>
              <a:t>16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243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Basistechniken in der Gesprächsführung</a:t>
            </a:r>
            <a:endParaRPr lang="de-DE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3538" indent="-363538" eaLnBrk="1" hangingPunct="1">
              <a:lnSpc>
                <a:spcPct val="80000"/>
              </a:lnSpc>
              <a:defRPr/>
            </a:pPr>
            <a:r>
              <a:rPr lang="de-CH" sz="2000" b="1" dirty="0" smtClean="0"/>
              <a:t>Aufmerksam zu hören: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Aktiv zuhören und dies verbal oder nonverbal zeigen: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„aha, verstehe,…“ – Kopfnicken, …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8300" indent="-368300" eaLnBrk="1" hangingPunct="1">
              <a:lnSpc>
                <a:spcPct val="80000"/>
              </a:lnSpc>
              <a:defRPr/>
            </a:pPr>
            <a:r>
              <a:rPr lang="de-CH" sz="2000" b="1" dirty="0" smtClean="0"/>
              <a:t>Nachfragen: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Es geht nicht um ausfragen. Das Nachfragen hat zum Ziel, dem Gegenüber neue Einsichten zu verhelfen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„Was verstehen Sie unter …?“ „Was geht jetzt in Ihnen vor?“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3538" indent="-363538" eaLnBrk="1" hangingPunct="1">
              <a:lnSpc>
                <a:spcPct val="80000"/>
              </a:lnSpc>
              <a:defRPr/>
            </a:pPr>
            <a:r>
              <a:rPr lang="de-CH" sz="2000" b="1" dirty="0" smtClean="0"/>
              <a:t>Gezielt Fragen stellen: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Fragen nach Ressourcen, Lösungen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Offene (W-Fragen) und geschlossene Fragen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Wunderfrage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err="1" smtClean="0"/>
              <a:t>Skalafragen</a:t>
            </a:r>
            <a:endParaRPr lang="de-CH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dirty="0" smtClean="0"/>
              <a:t>Zirkuläre Fragen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de-CH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de-CH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de-CH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de-DE" sz="1600" dirty="0" smtClean="0"/>
          </a:p>
        </p:txBody>
      </p:sp>
      <p:sp>
        <p:nvSpPr>
          <p:cNvPr id="2458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57727-34D4-465A-BB88-ACB8D7D3E3D7}" type="slidenum">
              <a:rPr lang="de-CH" smtClean="0">
                <a:solidFill>
                  <a:srgbClr val="FF5800"/>
                </a:solidFill>
              </a:rPr>
              <a:pPr eaLnBrk="1" hangingPunct="1"/>
              <a:t>17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41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Basistechniken in der Gesprächsführung</a:t>
            </a:r>
            <a:endParaRPr lang="de-DE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12875"/>
            <a:ext cx="7958138" cy="4983163"/>
          </a:xfrm>
        </p:spPr>
        <p:txBody>
          <a:bodyPr/>
          <a:lstStyle/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b="1" dirty="0" smtClean="0"/>
              <a:t>Gesprächsinhalte paraphrasieren: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Das Gehörte sinngemäss zusammenfassen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„Ich möchte einmal sagen, was ich bis jetzt verstanden habe.“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8300" indent="-368300" eaLnBrk="1" hangingPunct="1">
              <a:lnSpc>
                <a:spcPct val="90000"/>
              </a:lnSpc>
              <a:defRPr/>
            </a:pPr>
            <a:r>
              <a:rPr lang="de-CH" sz="2000" b="1" dirty="0" smtClean="0"/>
              <a:t>Spiegeln: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Gesagtes zusammenfassen und emotionalen Inhalt spiegeln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Gefühle und Bedürfnisse äussern und bewusst machen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„Sie sind jetzt enttäuscht.“ „Das macht Sie ärgerlich.“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b="1" dirty="0" smtClean="0"/>
              <a:t>Doppeln: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Sich in die andere Person einfühlen und an ihrer Stelle aussprechen, was sie denkt, fühlt oder will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CH" dirty="0" smtClean="0"/>
              <a:t>Auf die Richtigkeit überprüfen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CH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CH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CH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sz="2000" dirty="0" smtClean="0"/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92BC2-2D26-4F8C-A89C-ABC3EAB0F272}" type="slidenum">
              <a:rPr lang="de-CH" smtClean="0">
                <a:solidFill>
                  <a:srgbClr val="FF5800"/>
                </a:solidFill>
              </a:rPr>
              <a:pPr eaLnBrk="1" hangingPunct="1"/>
              <a:t>18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846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Basistechniken in der Gesprächsführung</a:t>
            </a:r>
            <a:endParaRPr lang="de-DE" sz="28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12875"/>
            <a:ext cx="8174038" cy="4983163"/>
          </a:xfrm>
        </p:spPr>
        <p:txBody>
          <a:bodyPr/>
          <a:lstStyle/>
          <a:p>
            <a:pPr marL="363538" indent="-363538" eaLnBrk="1" hangingPunct="1">
              <a:defRPr/>
            </a:pPr>
            <a:r>
              <a:rPr lang="de-CH" sz="2000" b="1" dirty="0" smtClean="0"/>
              <a:t>Zum Perspektivenwechsel anregen:</a:t>
            </a:r>
          </a:p>
          <a:p>
            <a:pPr lvl="1" eaLnBrk="1" hangingPunct="1">
              <a:defRPr/>
            </a:pPr>
            <a:r>
              <a:rPr lang="de-CH" dirty="0" smtClean="0"/>
              <a:t>Perspektive der anderen Seite einnehmen: Sichtweise, Gefühl, Wunsch, Befürchtung, Bedürfnis der anderen Person wahrnehmen</a:t>
            </a:r>
          </a:p>
          <a:p>
            <a:pPr lvl="1" eaLnBrk="1" hangingPunct="1">
              <a:defRPr/>
            </a:pPr>
            <a:r>
              <a:rPr lang="de-CH" dirty="0" smtClean="0"/>
              <a:t>„Was glauben Sie, was befürchtet die andere Person?“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3538" indent="-363538" eaLnBrk="1" hangingPunct="1">
              <a:defRPr/>
            </a:pPr>
            <a:r>
              <a:rPr lang="de-CH" sz="2000" b="1" dirty="0" smtClean="0"/>
              <a:t>„</a:t>
            </a:r>
            <a:r>
              <a:rPr lang="de-CH" sz="2000" b="1" dirty="0" err="1" smtClean="0"/>
              <a:t>Refraimen</a:t>
            </a:r>
            <a:r>
              <a:rPr lang="de-CH" sz="2000" b="1" dirty="0" smtClean="0"/>
              <a:t>“:</a:t>
            </a:r>
          </a:p>
          <a:p>
            <a:pPr lvl="1" eaLnBrk="1" hangingPunct="1">
              <a:defRPr/>
            </a:pPr>
            <a:r>
              <a:rPr lang="de-CH" dirty="0" smtClean="0"/>
              <a:t>Umdeuten, einen anderen Rahmen geben</a:t>
            </a:r>
          </a:p>
          <a:p>
            <a:pPr lvl="1" eaLnBrk="1" hangingPunct="1">
              <a:defRPr/>
            </a:pPr>
            <a:r>
              <a:rPr lang="de-CH" dirty="0" smtClean="0"/>
              <a:t>Andere Formulierung anbieten</a:t>
            </a:r>
          </a:p>
          <a:p>
            <a:pPr lvl="1" eaLnBrk="1" hangingPunct="1">
              <a:defRPr/>
            </a:pPr>
            <a:r>
              <a:rPr lang="de-CH" dirty="0" smtClean="0"/>
              <a:t>„Könnte man das auch so nennen…?“</a:t>
            </a:r>
          </a:p>
          <a:p>
            <a:pPr lvl="1" eaLnBrk="1" hangingPunct="1">
              <a:defRPr/>
            </a:pPr>
            <a:endParaRPr lang="de-CH" sz="1600" dirty="0" smtClean="0"/>
          </a:p>
          <a:p>
            <a:pPr marL="368300" indent="-368300" eaLnBrk="1" hangingPunct="1">
              <a:defRPr/>
            </a:pPr>
            <a:r>
              <a:rPr lang="de-CH" sz="2000" b="1" dirty="0" smtClean="0"/>
              <a:t>Zu Ich-Botschaften anregen:</a:t>
            </a:r>
          </a:p>
          <a:p>
            <a:pPr lvl="1" eaLnBrk="1" hangingPunct="1">
              <a:defRPr/>
            </a:pPr>
            <a:r>
              <a:rPr lang="de-CH" dirty="0" smtClean="0"/>
              <a:t>Sagen, was ich wahrnehme und was es in mir bewirkt</a:t>
            </a:r>
            <a:endParaRPr lang="de-DE" dirty="0" smtClean="0"/>
          </a:p>
        </p:txBody>
      </p:sp>
      <p:sp>
        <p:nvSpPr>
          <p:cNvPr id="2662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E2762-82B2-4AFB-91DF-133E993226B9}" type="slidenum">
              <a:rPr lang="de-CH" smtClean="0">
                <a:solidFill>
                  <a:srgbClr val="FF5800"/>
                </a:solidFill>
              </a:rPr>
              <a:pPr eaLnBrk="1" hangingPunct="1"/>
              <a:t>19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061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98438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Personenzentrierte Gesprächsführung</a:t>
            </a:r>
            <a:r>
              <a:rPr lang="de-CH" smtClean="0"/>
              <a:t/>
            </a:r>
            <a:br>
              <a:rPr lang="de-CH" smtClean="0"/>
            </a:br>
            <a:r>
              <a:rPr lang="de-CH" sz="1800" smtClean="0"/>
              <a:t>(nach Carl Rogers)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 eaLnBrk="1" hangingPunct="1">
              <a:spcAft>
                <a:spcPct val="100000"/>
              </a:spcAft>
              <a:buFont typeface="Wingdings" pitchFamily="2" charset="2"/>
              <a:buAutoNum type="arabicPeriod"/>
            </a:pPr>
            <a:r>
              <a:rPr lang="de-CH" sz="2000" b="1" smtClean="0"/>
              <a:t>Wertschätzung</a:t>
            </a:r>
            <a:br>
              <a:rPr lang="de-CH" sz="2000" b="1" smtClean="0"/>
            </a:br>
            <a:r>
              <a:rPr lang="de-CH" sz="2000" smtClean="0"/>
              <a:t>„Du interessierst mich als Person.“</a:t>
            </a:r>
            <a:br>
              <a:rPr lang="de-CH" sz="2000" smtClean="0"/>
            </a:br>
            <a:r>
              <a:rPr lang="de-CH" sz="2000" smtClean="0"/>
              <a:t>=&gt; die Person achten </a:t>
            </a:r>
          </a:p>
          <a:p>
            <a:pPr marL="363538" indent="-363538" eaLnBrk="1" hangingPunct="1">
              <a:spcAft>
                <a:spcPct val="100000"/>
              </a:spcAft>
              <a:buFont typeface="Wingdings" pitchFamily="2" charset="2"/>
              <a:buAutoNum type="arabicPeriod"/>
            </a:pPr>
            <a:r>
              <a:rPr lang="de-CH" sz="2000" b="1" smtClean="0"/>
              <a:t>Echtheit</a:t>
            </a:r>
            <a:br>
              <a:rPr lang="de-CH" sz="2000" b="1" smtClean="0"/>
            </a:br>
            <a:r>
              <a:rPr lang="de-CH" sz="2000" smtClean="0"/>
              <a:t>„Ich begegne dir aufrichtig und echt.“</a:t>
            </a:r>
            <a:br>
              <a:rPr lang="de-CH" sz="2000" smtClean="0"/>
            </a:br>
            <a:r>
              <a:rPr lang="de-CH" sz="2000" smtClean="0"/>
              <a:t>=&gt; eigene Empfindungen überprüfen</a:t>
            </a:r>
          </a:p>
          <a:p>
            <a:pPr marL="363538" indent="-363538" eaLnBrk="1" hangingPunct="1">
              <a:spcAft>
                <a:spcPct val="100000"/>
              </a:spcAft>
              <a:buFont typeface="Wingdings" pitchFamily="2" charset="2"/>
              <a:buAutoNum type="arabicPeriod"/>
            </a:pPr>
            <a:r>
              <a:rPr lang="de-CH" sz="2000" b="1" smtClean="0"/>
              <a:t>Einfühlung (Empathie)</a:t>
            </a:r>
            <a:br>
              <a:rPr lang="de-CH" sz="2000" b="1" smtClean="0"/>
            </a:br>
            <a:r>
              <a:rPr lang="de-CH" sz="2000" smtClean="0"/>
              <a:t>„Ich verstehe, warum du dich so verhältst.“</a:t>
            </a:r>
            <a:br>
              <a:rPr lang="de-CH" sz="2000" smtClean="0"/>
            </a:br>
            <a:r>
              <a:rPr lang="de-CH" sz="2000" smtClean="0"/>
              <a:t>=&gt; sich in andere Person einfühlen, ohne zu urteilen</a:t>
            </a: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C3E98-F30A-41D6-B029-CF6C83B3AA37}" type="slidenum">
              <a:rPr lang="de-CH" smtClean="0">
                <a:solidFill>
                  <a:srgbClr val="FF5800"/>
                </a:solidFill>
              </a:rPr>
              <a:pPr eaLnBrk="1" hangingPunct="1"/>
              <a:t>2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46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Basistechniken in der Gesprächsführung</a:t>
            </a:r>
            <a:endParaRPr lang="de-DE" sz="28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12875"/>
            <a:ext cx="8029575" cy="4983163"/>
          </a:xfrm>
        </p:spPr>
        <p:txBody>
          <a:bodyPr/>
          <a:lstStyle/>
          <a:p>
            <a:pPr marL="363538" indent="-363538" eaLnBrk="1" hangingPunct="1">
              <a:defRPr/>
            </a:pPr>
            <a:r>
              <a:rPr lang="de-CH" sz="2000" b="1" dirty="0" smtClean="0"/>
              <a:t>Auf die Ebene der konkreten Erfahrung wechseln:</a:t>
            </a:r>
          </a:p>
          <a:p>
            <a:pPr lvl="1" eaLnBrk="1" hangingPunct="1">
              <a:defRPr/>
            </a:pPr>
            <a:r>
              <a:rPr lang="de-CH" dirty="0" smtClean="0"/>
              <a:t>Bei allgemeinen Aussagen nach dem Konkreten fragen</a:t>
            </a:r>
          </a:p>
          <a:p>
            <a:pPr lvl="1" eaLnBrk="1" hangingPunct="1">
              <a:defRPr/>
            </a:pPr>
            <a:r>
              <a:rPr lang="de-CH" dirty="0" smtClean="0"/>
              <a:t>„Können Sie ein Beispiel machen?“</a:t>
            </a:r>
          </a:p>
          <a:p>
            <a:pPr lvl="1" eaLnBrk="1" hangingPunct="1">
              <a:defRPr/>
            </a:pPr>
            <a:r>
              <a:rPr lang="de-CH" dirty="0" smtClean="0"/>
              <a:t>„Wen meinen Sie mit ‚man‘?“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de-CH" sz="1600" dirty="0" smtClean="0"/>
          </a:p>
          <a:p>
            <a:pPr marL="363538" indent="-363538" eaLnBrk="1" hangingPunct="1">
              <a:defRPr/>
            </a:pPr>
            <a:r>
              <a:rPr lang="de-CH" sz="2000" b="1" dirty="0" smtClean="0"/>
              <a:t>Botschaft des Körpers ermitteln:</a:t>
            </a:r>
          </a:p>
          <a:p>
            <a:pPr lvl="1" eaLnBrk="1" hangingPunct="1">
              <a:defRPr/>
            </a:pPr>
            <a:r>
              <a:rPr lang="de-CH" dirty="0" smtClean="0"/>
              <a:t>Auf nonverbale Zeichen achten</a:t>
            </a:r>
          </a:p>
          <a:p>
            <a:pPr lvl="1" eaLnBrk="1" hangingPunct="1">
              <a:defRPr/>
            </a:pPr>
            <a:r>
              <a:rPr lang="de-CH" dirty="0" smtClean="0"/>
              <a:t>Auf Inkongruenz in der Kommunikation hinweisen</a:t>
            </a:r>
          </a:p>
          <a:p>
            <a:pPr lvl="1" eaLnBrk="1" hangingPunct="1">
              <a:defRPr/>
            </a:pPr>
            <a:r>
              <a:rPr lang="de-CH" dirty="0" smtClean="0"/>
              <a:t>„Wenn Ihr Seufzer sprechen könnte, was würde er jetzt sagen?“</a:t>
            </a:r>
          </a:p>
          <a:p>
            <a:pPr lvl="1" eaLnBrk="1" hangingPunct="1">
              <a:defRPr/>
            </a:pPr>
            <a:r>
              <a:rPr lang="de-CH" dirty="0" smtClean="0"/>
              <a:t>„Sie lachen jetzt. Ist Ihnen wirklich zum Lachen zumute?“</a:t>
            </a:r>
          </a:p>
          <a:p>
            <a:pPr eaLnBrk="1" hangingPunct="1">
              <a:defRPr/>
            </a:pPr>
            <a:endParaRPr lang="de-DE" dirty="0" smtClean="0"/>
          </a:p>
        </p:txBody>
      </p:sp>
      <p:sp>
        <p:nvSpPr>
          <p:cNvPr id="27652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F98270-830F-437B-BC97-738E7949F98D}" type="slidenum">
              <a:rPr lang="de-CH" smtClean="0">
                <a:solidFill>
                  <a:srgbClr val="FF5800"/>
                </a:solidFill>
              </a:rPr>
              <a:pPr eaLnBrk="1" hangingPunct="1"/>
              <a:t>20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65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Hilfreiche Fragen und Interventionen</a:t>
            </a:r>
            <a:endParaRPr lang="de-DE" sz="2800" smtClean="0"/>
          </a:p>
        </p:txBody>
      </p:sp>
      <p:graphicFrame>
        <p:nvGraphicFramePr>
          <p:cNvPr id="198698" name="Group 42"/>
          <p:cNvGraphicFramePr>
            <a:graphicFrameLocks noGrp="1"/>
          </p:cNvGraphicFramePr>
          <p:nvPr>
            <p:ph type="tbl" idx="4294967295"/>
          </p:nvPr>
        </p:nvGraphicFramePr>
        <p:xfrm>
          <a:off x="539750" y="1412875"/>
          <a:ext cx="7385050" cy="4457701"/>
        </p:xfrm>
        <a:graphic>
          <a:graphicData uri="http://schemas.openxmlformats.org/drawingml/2006/table">
            <a:tbl>
              <a:tblPr/>
              <a:tblGrid>
                <a:gridCol w="2583534"/>
                <a:gridCol w="4801516"/>
              </a:tblGrid>
              <a:tr h="100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Gesprächseinstieg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Worum geht es? Was wollen Sie besprechen? Was kann ich konkret tun? </a:t>
                      </a:r>
                      <a:b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wäre ein gutes Ergebnis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Ziele und Ressourcen erkunden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möchten Sie erreichen? </a:t>
                      </a:r>
                      <a:b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 wäre es besser? </a:t>
                      </a:r>
                      <a:b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hat sich bisher bewährt?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Visionen und Lösungen entwickeln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Wunderfrage. Skalafragen. Was wäre ein erster Schritt in die Richtung?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sichern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machen Sie wann, wie, wo, mit welcher Unterstützung?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Reflexion und Auswertung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Fragen, die bedeutsam und hilfreich waren. Förderliches und Hinderliches?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5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7D30D-CF42-40E5-BA95-E2144C998F63}" type="slidenum">
              <a:rPr lang="de-CH" smtClean="0">
                <a:solidFill>
                  <a:srgbClr val="FF5800"/>
                </a:solidFill>
              </a:rPr>
              <a:pPr eaLnBrk="1" hangingPunct="1"/>
              <a:t>21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80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80963"/>
            <a:ext cx="5797550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Förderliche und hinderliche Aspekte im Beratungsgespräch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6793"/>
            <a:ext cx="3740150" cy="43868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Förderlich</a:t>
            </a:r>
          </a:p>
          <a:p>
            <a:pPr eaLnBrk="1" hangingPunct="1"/>
            <a:r>
              <a:rPr lang="de-CH" dirty="0" smtClean="0"/>
              <a:t>Strukturieren</a:t>
            </a:r>
          </a:p>
          <a:p>
            <a:pPr eaLnBrk="1" hangingPunct="1"/>
            <a:r>
              <a:rPr lang="de-CH" dirty="0" smtClean="0"/>
              <a:t>Zuhören</a:t>
            </a:r>
          </a:p>
          <a:p>
            <a:pPr eaLnBrk="1" hangingPunct="1"/>
            <a:r>
              <a:rPr lang="de-CH" dirty="0" smtClean="0"/>
              <a:t>Offene Fragen stellen</a:t>
            </a:r>
          </a:p>
          <a:p>
            <a:pPr eaLnBrk="1" hangingPunct="1"/>
            <a:r>
              <a:rPr lang="de-CH" dirty="0" smtClean="0"/>
              <a:t>Visualisieren</a:t>
            </a:r>
          </a:p>
          <a:p>
            <a:pPr eaLnBrk="1" hangingPunct="1"/>
            <a:r>
              <a:rPr lang="de-CH" dirty="0" smtClean="0"/>
              <a:t>Sensibilisiert sein auf Nonverbales und Gefühle</a:t>
            </a:r>
          </a:p>
          <a:p>
            <a:pPr eaLnBrk="1" hangingPunct="1"/>
            <a:r>
              <a:rPr lang="de-CH" dirty="0" smtClean="0"/>
              <a:t>Sitzhaltung: zugewandt</a:t>
            </a:r>
          </a:p>
          <a:p>
            <a:pPr eaLnBrk="1" hangingPunct="1"/>
            <a:r>
              <a:rPr lang="de-CH" dirty="0" smtClean="0"/>
              <a:t>Metaebene</a:t>
            </a:r>
          </a:p>
          <a:p>
            <a:pPr eaLnBrk="1" hangingPunct="1"/>
            <a:r>
              <a:rPr lang="de-CH" dirty="0" smtClean="0"/>
              <a:t>Fragen nach Umfeld</a:t>
            </a:r>
          </a:p>
          <a:p>
            <a:pPr eaLnBrk="1" hangingPunct="1"/>
            <a:r>
              <a:rPr lang="de-CH" dirty="0" smtClean="0"/>
              <a:t>Grundhaltung nach Carl Rogers</a:t>
            </a:r>
          </a:p>
          <a:p>
            <a:pPr eaLnBrk="1" hangingPunct="1"/>
            <a:r>
              <a:rPr lang="de-CH" dirty="0" smtClean="0"/>
              <a:t>Basistechniken für Gesprächsführung (siehe oben)</a:t>
            </a:r>
          </a:p>
          <a:p>
            <a:pPr eaLnBrk="1" hangingPunct="1"/>
            <a:endParaRPr lang="de-CH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3738" y="1556793"/>
            <a:ext cx="3740150" cy="43868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Hinderlich</a:t>
            </a:r>
          </a:p>
          <a:p>
            <a:pPr eaLnBrk="1" hangingPunct="1"/>
            <a:r>
              <a:rPr lang="de-CH" dirty="0" smtClean="0"/>
              <a:t>Unterstellungen</a:t>
            </a:r>
          </a:p>
          <a:p>
            <a:pPr eaLnBrk="1" hangingPunct="1"/>
            <a:r>
              <a:rPr lang="de-CH" dirty="0" smtClean="0"/>
              <a:t>Provokationen</a:t>
            </a:r>
          </a:p>
          <a:p>
            <a:pPr eaLnBrk="1" hangingPunct="1"/>
            <a:r>
              <a:rPr lang="de-CH" dirty="0" smtClean="0"/>
              <a:t>Unbemerkte Identifikation mit einem Problemteil</a:t>
            </a:r>
          </a:p>
          <a:p>
            <a:pPr eaLnBrk="1" hangingPunct="1"/>
            <a:r>
              <a:rPr lang="de-CH" dirty="0" smtClean="0"/>
              <a:t>Lösungsvorschläge bringen</a:t>
            </a:r>
          </a:p>
          <a:p>
            <a:pPr eaLnBrk="1" hangingPunct="1"/>
            <a:r>
              <a:rPr lang="de-CH" dirty="0" smtClean="0"/>
              <a:t>Kritik</a:t>
            </a:r>
          </a:p>
          <a:p>
            <a:pPr eaLnBrk="1" hangingPunct="1"/>
            <a:r>
              <a:rPr lang="de-CH" dirty="0" smtClean="0"/>
              <a:t>Suggestivfragen</a:t>
            </a:r>
          </a:p>
          <a:p>
            <a:pPr eaLnBrk="1" hangingPunct="1"/>
            <a:r>
              <a:rPr lang="de-CH" dirty="0" smtClean="0"/>
              <a:t>Konzeptlosigkeit</a:t>
            </a:r>
          </a:p>
          <a:p>
            <a:pPr eaLnBrk="1" hangingPunct="1"/>
            <a:r>
              <a:rPr lang="de-CH" dirty="0" smtClean="0"/>
              <a:t>Solidarisierung </a:t>
            </a:r>
          </a:p>
          <a:p>
            <a:pPr eaLnBrk="1" hangingPunct="1"/>
            <a:r>
              <a:rPr lang="de-CH" dirty="0" smtClean="0"/>
              <a:t>Sympathiefalle</a:t>
            </a:r>
          </a:p>
          <a:p>
            <a:pPr eaLnBrk="1" hangingPunct="1"/>
            <a:endParaRPr lang="de-DE" dirty="0" smtClean="0"/>
          </a:p>
        </p:txBody>
      </p:sp>
      <p:sp>
        <p:nvSpPr>
          <p:cNvPr id="29701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5C4A22-4A99-491F-AD3D-E2E829FCADD2}" type="slidenum">
              <a:rPr lang="de-CH" smtClean="0">
                <a:solidFill>
                  <a:srgbClr val="FF5800"/>
                </a:solidFill>
              </a:rPr>
              <a:pPr eaLnBrk="1" hangingPunct="1"/>
              <a:t>22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164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Formen von Beratung</a:t>
            </a:r>
            <a:endParaRPr lang="de-DE" sz="2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Intervision / Kollegiale Beratung / </a:t>
            </a:r>
            <a:r>
              <a:rPr lang="de-CH" sz="2000" dirty="0" err="1" smtClean="0"/>
              <a:t>Erfa</a:t>
            </a:r>
            <a:r>
              <a:rPr lang="de-CH" sz="2000" dirty="0" smtClean="0"/>
              <a:t>-Lernen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Supervision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Coaching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Teamentwicklung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Mediation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Moderation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Berufs- &amp; Laufbahnberatung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Praxisberatung</a:t>
            </a:r>
          </a:p>
          <a:p>
            <a:pPr marL="363538" indent="-363538" eaLnBrk="1" hangingPunct="1">
              <a:lnSpc>
                <a:spcPct val="90000"/>
              </a:lnSpc>
              <a:defRPr/>
            </a:pPr>
            <a:r>
              <a:rPr lang="de-CH" sz="2000" dirty="0" smtClean="0"/>
              <a:t>Bildungsberatung</a:t>
            </a:r>
          </a:p>
          <a:p>
            <a:pPr eaLnBrk="1" hangingPunct="1">
              <a:lnSpc>
                <a:spcPct val="90000"/>
              </a:lnSpc>
              <a:defRPr/>
            </a:pPr>
            <a:endParaRPr lang="de-CH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sz="2000" dirty="0" smtClean="0"/>
          </a:p>
        </p:txBody>
      </p:sp>
      <p:sp>
        <p:nvSpPr>
          <p:cNvPr id="3072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2DBAEE-69B5-48CF-BD3A-4A5CEC7CBF27}" type="slidenum">
              <a:rPr lang="de-CH" smtClean="0">
                <a:solidFill>
                  <a:srgbClr val="FF5800"/>
                </a:solidFill>
              </a:rPr>
              <a:pPr eaLnBrk="1" hangingPunct="1"/>
              <a:t>23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5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Typische Fragestellungen </a:t>
            </a:r>
            <a:endParaRPr lang="de-DE" sz="2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 eaLnBrk="1" hangingPunct="1"/>
            <a:r>
              <a:rPr lang="de-CH" sz="2000" dirty="0" smtClean="0"/>
              <a:t>Fragen zu mentalen Aspekten</a:t>
            </a:r>
          </a:p>
          <a:p>
            <a:pPr marL="363538" indent="-363538" eaLnBrk="1" hangingPunct="1"/>
            <a:r>
              <a:rPr lang="de-CH" sz="2000" dirty="0" smtClean="0"/>
              <a:t>Expertenwissen (Technik, Taktik,….)</a:t>
            </a:r>
          </a:p>
          <a:p>
            <a:pPr marL="363538" indent="-363538" eaLnBrk="1" hangingPunct="1"/>
            <a:r>
              <a:rPr lang="de-CH" sz="2000" dirty="0" smtClean="0"/>
              <a:t>Fragen zum Umgang mit Trainern, Eltern, usw.</a:t>
            </a:r>
          </a:p>
          <a:p>
            <a:pPr marL="363538" indent="-363538" eaLnBrk="1" hangingPunct="1"/>
            <a:r>
              <a:rPr lang="de-CH" sz="2000" dirty="0" smtClean="0"/>
              <a:t>Fragen zur Förderung des individuellen Entwicklungsprozesses</a:t>
            </a:r>
          </a:p>
          <a:p>
            <a:pPr marL="363538" indent="-363538" eaLnBrk="1" hangingPunct="1"/>
            <a:r>
              <a:rPr lang="de-CH" sz="2000" dirty="0" smtClean="0"/>
              <a:t>Fragen zur Karriereplanung</a:t>
            </a:r>
          </a:p>
          <a:p>
            <a:pPr marL="363538" indent="-363538" eaLnBrk="1" hangingPunct="1"/>
            <a:r>
              <a:rPr lang="de-CH" sz="2000" dirty="0" smtClean="0"/>
              <a:t>Fragen zum Umgang mit Verletzungen</a:t>
            </a:r>
          </a:p>
          <a:p>
            <a:pPr marL="363538" indent="-363538" eaLnBrk="1" hangingPunct="1"/>
            <a:r>
              <a:rPr lang="de-CH" sz="2000" dirty="0" smtClean="0"/>
              <a:t>Fragen zu gruppendynamischen Aspekten</a:t>
            </a:r>
          </a:p>
          <a:p>
            <a:pPr marL="363538" indent="-363538" eaLnBrk="1" hangingPunct="1"/>
            <a:r>
              <a:rPr lang="de-CH" sz="2000" dirty="0" smtClean="0"/>
              <a:t>Fragen zum direkten Umfeld (Eltern, Schule, Lehre,….)</a:t>
            </a:r>
            <a:endParaRPr lang="de-DE" sz="2000" dirty="0" smtClean="0"/>
          </a:p>
        </p:txBody>
      </p:sp>
      <p:sp>
        <p:nvSpPr>
          <p:cNvPr id="3174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4E3AB-E679-453D-9004-840144440E9B}" type="slidenum">
              <a:rPr lang="de-CH" smtClean="0">
                <a:solidFill>
                  <a:srgbClr val="FF5800"/>
                </a:solidFill>
              </a:rPr>
              <a:pPr eaLnBrk="1" hangingPunct="1"/>
              <a:t>24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566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Zu beachten bei der Beratung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80400" cy="4464050"/>
          </a:xfrm>
        </p:spPr>
        <p:txBody>
          <a:bodyPr/>
          <a:lstStyle/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Unterscheidung zwischen Prozess- und Expertenberatung beachten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Mentaltrainer/innen werden zunehmend zu Beratenden und Begleitenden von Entwicklungsprozessen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Beachtung möglicher Rollenkonfusion zwischen Mentaltrainer/in, Coach und bewertender Funktion (z. Bsp. Selektion)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Raum zur Bearbeitung schwieriger Themen ist wichtig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Umgang mit „Geheimanliegen“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Eigene Offenheit für Entwicklung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Klarheit der Auftraggeber-Situation</a:t>
            </a:r>
          </a:p>
          <a:p>
            <a:pPr marL="363538" indent="-363538" eaLnBrk="1" hangingPunct="1">
              <a:lnSpc>
                <a:spcPct val="100000"/>
              </a:lnSpc>
              <a:spcAft>
                <a:spcPct val="50000"/>
              </a:spcAft>
              <a:defRPr/>
            </a:pPr>
            <a:r>
              <a:rPr lang="de-CH" dirty="0" smtClean="0"/>
              <a:t>Strukturen und Machtverhältnisse beachten (z. Bsp. In Verbänden und Vereinen</a:t>
            </a:r>
          </a:p>
          <a:p>
            <a:pPr eaLnBrk="1" hangingPunct="1">
              <a:lnSpc>
                <a:spcPct val="100000"/>
              </a:lnSpc>
              <a:spcAft>
                <a:spcPct val="50000"/>
              </a:spcAft>
              <a:defRPr/>
            </a:pPr>
            <a:endParaRPr lang="de-CH" sz="2000" dirty="0" smtClean="0"/>
          </a:p>
        </p:txBody>
      </p:sp>
      <p:sp>
        <p:nvSpPr>
          <p:cNvPr id="32772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704CBC-FA4D-4C78-869B-E84A2C0268E1}" type="slidenum">
              <a:rPr lang="de-CH" smtClean="0">
                <a:solidFill>
                  <a:srgbClr val="FF5800"/>
                </a:solidFill>
              </a:rPr>
              <a:pPr eaLnBrk="1" hangingPunct="1"/>
              <a:t>25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35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242888"/>
            <a:ext cx="5292725" cy="1143001"/>
          </a:xfrm>
        </p:spPr>
        <p:txBody>
          <a:bodyPr/>
          <a:lstStyle/>
          <a:p>
            <a:pPr eaLnBrk="1" hangingPunct="1"/>
            <a:r>
              <a:rPr lang="de-CH" sz="2800" smtClean="0"/>
              <a:t>Literatur zu Beratung</a:t>
            </a:r>
            <a:endParaRPr lang="de-DE" sz="2800" smtClean="0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457200" y="1196975"/>
            <a:ext cx="76327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König, Eckhard 		</a:t>
            </a:r>
            <a:r>
              <a:rPr lang="de-DE" sz="1600" b="1"/>
              <a:t>Systemisches Coaching</a:t>
            </a:r>
            <a:r>
              <a:rPr lang="de-DE" sz="1600" i="1"/>
              <a:t> 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Volmer, Gerda		(Beltz Verlag 2003)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Fischer-Epe, Maren		</a:t>
            </a:r>
            <a:r>
              <a:rPr lang="de-DE" sz="1600" b="1"/>
              <a:t>Coaching: miteinander Ziele erreichen</a:t>
            </a:r>
            <a:r>
              <a:rPr lang="de-DE" sz="1600" i="1"/>
              <a:t/>
            </a:r>
            <a:br>
              <a:rPr lang="de-DE" sz="1600" i="1"/>
            </a:br>
            <a:r>
              <a:rPr lang="de-DE" sz="1600" i="1"/>
              <a:t>			</a:t>
            </a:r>
            <a:r>
              <a:rPr lang="de-DE" sz="1600"/>
              <a:t>(Rowohlt Taschenbuch Verlag 2004)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Fischer-Epe, Maren 	 </a:t>
            </a:r>
            <a:r>
              <a:rPr lang="de-DE" sz="1600" b="1"/>
              <a:t>Stark im Beruf – erfolgreich im Leben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Epe, Claus</a:t>
            </a:r>
            <a:r>
              <a:rPr lang="de-DE" sz="1600" b="1"/>
              <a:t> </a:t>
            </a:r>
            <a:r>
              <a:rPr lang="de-DE" sz="1600"/>
              <a:t>		(Rowohlt Taschenbuch Verlag 2004)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Königswieser, Roswita	</a:t>
            </a:r>
            <a:r>
              <a:rPr lang="de-DE" sz="1600" b="1"/>
              <a:t>Systemische Intervention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Exner, Alexander		(Klett-Cotta 2000)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Lippmann, Eric		</a:t>
            </a:r>
            <a:r>
              <a:rPr lang="de-DE" sz="1600" b="1"/>
              <a:t>Intervision </a:t>
            </a:r>
            <a:r>
              <a:rPr lang="de-DE" sz="1600"/>
              <a:t>(Springer Verlag 2004)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Looss, Wolfgang		</a:t>
            </a:r>
            <a:r>
              <a:rPr lang="de-DE" sz="1600" b="1"/>
              <a:t>Unter vier Augen </a:t>
            </a:r>
            <a:r>
              <a:rPr lang="de-DE" sz="1600"/>
              <a:t>(Verlag moderne Industrie 2002)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Radatz, Sonja		</a:t>
            </a:r>
            <a:r>
              <a:rPr lang="de-DE" sz="1600" b="1"/>
              <a:t>Beratung ohne Ratschlag</a:t>
            </a:r>
            <a:br>
              <a:rPr lang="de-DE" sz="1600" b="1"/>
            </a:br>
            <a:r>
              <a:rPr lang="de-DE" sz="1600"/>
              <a:t>			(Verlag Systemisches Management 2000)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Schmidt, Eva Renate	</a:t>
            </a:r>
            <a:r>
              <a:rPr lang="de-DE" sz="1600" b="1"/>
              <a:t>Beraten mit Kontakt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Berg, Hans Georg		(Burckhardthaus-Laetare Verlag 2000)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Schulz von Thun, Friedemann	</a:t>
            </a:r>
            <a:r>
              <a:rPr lang="de-DE" sz="1600" b="1"/>
              <a:t>Miteinander Reden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Ruppel, Johannes		(Rowohlt Taschenbuch Verlag 2004)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Stratmann, Roswita</a:t>
            </a:r>
          </a:p>
        </p:txBody>
      </p:sp>
      <p:sp>
        <p:nvSpPr>
          <p:cNvPr id="3482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96053-1FD7-4E1E-BB0B-E0E14A6797AD}" type="slidenum">
              <a:rPr lang="de-CH" smtClean="0">
                <a:solidFill>
                  <a:srgbClr val="FF5800"/>
                </a:solidFill>
              </a:rPr>
              <a:pPr eaLnBrk="1" hangingPunct="1"/>
              <a:t>26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18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171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Literatur zu Beratung</a:t>
            </a:r>
            <a:endParaRPr lang="de-DE" sz="2800" smtClean="0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68313" y="1412875"/>
            <a:ext cx="76327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König, Eckhard 		</a:t>
            </a:r>
            <a:r>
              <a:rPr lang="de-DE" sz="1600" b="1"/>
              <a:t>Systemisches Coaching</a:t>
            </a:r>
            <a:r>
              <a:rPr lang="de-DE" sz="1600" i="1"/>
              <a:t> 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Volmer, Gerda		(Beltz Verlag 2003)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Lippmann, Eric		</a:t>
            </a:r>
            <a:r>
              <a:rPr lang="de-DE" sz="1600" b="1"/>
              <a:t>Coaching</a:t>
            </a: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			(2. Auflage, Springer 2009)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Thomann, Geri		</a:t>
            </a:r>
            <a:r>
              <a:rPr lang="de-DE" sz="1600" b="1"/>
              <a:t>Ausbildung der Ausbildenden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			(hep Verlag 2008)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Meier-Gantenbein, Karl F.	</a:t>
            </a:r>
            <a:r>
              <a:rPr lang="de-DE" sz="1600" b="1"/>
              <a:t>Handbuch Bildung, Training und Beratung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Späth, Thomas		(Beltz Verlag 2006)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Rohs, Matthias		</a:t>
            </a:r>
            <a:r>
              <a:rPr lang="de-DE" sz="1600" b="1"/>
              <a:t>Lernberatung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Käpplinger, Bernd (Hrsg.)	(Waxmann Verlag 2004)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600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Schräder-Naef, Regula	</a:t>
            </a:r>
            <a:r>
              <a:rPr lang="de-DE" sz="1600" b="1"/>
              <a:t>Weiterbildung in der CH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600"/>
              <a:t>			(Ott-Verlag 2008) </a:t>
            </a:r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endParaRPr lang="de-DE" sz="1400" i="1"/>
          </a:p>
          <a:p>
            <a:pPr algn="l">
              <a:lnSpc>
                <a:spcPct val="90000"/>
              </a:lnSpc>
              <a:buClr>
                <a:srgbClr val="0164A7"/>
              </a:buClr>
              <a:buFont typeface="Wingdings" pitchFamily="2" charset="2"/>
              <a:buNone/>
            </a:pPr>
            <a:r>
              <a:rPr lang="de-DE" sz="1400" i="1"/>
              <a:t/>
            </a:r>
            <a:br>
              <a:rPr lang="de-DE" sz="1400" i="1"/>
            </a:br>
            <a:endParaRPr lang="de-DE" sz="1400"/>
          </a:p>
        </p:txBody>
      </p:sp>
      <p:sp>
        <p:nvSpPr>
          <p:cNvPr id="3584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B0CB09-F470-43F3-9565-3CBF6D8B384A}" type="slidenum">
              <a:rPr lang="de-CH" smtClean="0">
                <a:solidFill>
                  <a:srgbClr val="FF5800"/>
                </a:solidFill>
              </a:rPr>
              <a:pPr eaLnBrk="1" hangingPunct="1"/>
              <a:t>27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400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4450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dirty="0" smtClean="0"/>
              <a:t>Leitgedanken für effektives Gesprächsverhalten</a:t>
            </a:r>
            <a:endParaRPr lang="de-DE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412875"/>
            <a:ext cx="7742238" cy="4983163"/>
          </a:xfrm>
        </p:spPr>
        <p:txBody>
          <a:bodyPr/>
          <a:lstStyle/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Unterscheide die Sachebene von der Beziehungsebene 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Höre zu und sichere ab, was du verstanden hast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Versetze dich in das Gegenüber 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Beachte die nonverbalen Signale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Spreche Störungen an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Anstatt sich zu verteidigen bei Angriffen kann man auch neugierig reagieren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Spreche in der Ich-Form</a:t>
            </a:r>
          </a:p>
          <a:p>
            <a:pPr marL="368300" indent="-368300" eaLnBrk="1" hangingPunct="1">
              <a:lnSpc>
                <a:spcPct val="150000"/>
              </a:lnSpc>
              <a:defRPr/>
            </a:pPr>
            <a:r>
              <a:rPr lang="de-CH" dirty="0" smtClean="0"/>
              <a:t>Bringe </a:t>
            </a:r>
            <a:r>
              <a:rPr lang="de-CH" dirty="0" err="1" smtClean="0"/>
              <a:t>zukunftsgerichtete</a:t>
            </a:r>
            <a:r>
              <a:rPr lang="de-CH" dirty="0" smtClean="0"/>
              <a:t> Vorschläge anstatt vergangenheits-orientierte Kritik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AFB294-0721-4532-AA41-D667F3FF51F2}" type="slidenum">
              <a:rPr lang="de-CH" smtClean="0">
                <a:solidFill>
                  <a:srgbClr val="FF5800"/>
                </a:solidFill>
              </a:rPr>
              <a:pPr eaLnBrk="1" hangingPunct="1"/>
              <a:t>3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83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-171450"/>
            <a:ext cx="5292725" cy="1143000"/>
          </a:xfrm>
          <a:noFill/>
        </p:spPr>
        <p:txBody>
          <a:bodyPr/>
          <a:lstStyle/>
          <a:p>
            <a:pPr eaLnBrk="1" hangingPunct="1"/>
            <a:r>
              <a:rPr lang="de-CH" sz="2800" dirty="0" smtClean="0"/>
              <a:t>Definition von Beratung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8775" y="1412875"/>
            <a:ext cx="7813675" cy="4983163"/>
          </a:xfrm>
        </p:spPr>
        <p:txBody>
          <a:bodyPr/>
          <a:lstStyle/>
          <a:p>
            <a:pPr marL="0" indent="0" eaLnBrk="1" hangingPunct="1"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de-CH" dirty="0" smtClean="0"/>
              <a:t>Beratung ist ein zwischenmenschlicher Prozess, in welchem eine Person einer anderen Person hilft, die eigenen Fähigkeiten anzuwenden, um:</a:t>
            </a:r>
          </a:p>
          <a:p>
            <a:pPr marL="363538" indent="-363538" eaLnBrk="1" hangingPunct="1">
              <a:lnSpc>
                <a:spcPct val="150000"/>
              </a:lnSpc>
              <a:defRPr/>
            </a:pPr>
            <a:r>
              <a:rPr lang="de-CH" dirty="0" smtClean="0"/>
              <a:t>das eigene Problem zu beschreiben und zu analysieren,</a:t>
            </a:r>
          </a:p>
          <a:p>
            <a:pPr marL="363538" indent="-363538" eaLnBrk="1" hangingPunct="1">
              <a:lnSpc>
                <a:spcPct val="150000"/>
              </a:lnSpc>
              <a:defRPr/>
            </a:pPr>
            <a:r>
              <a:rPr lang="de-CH" dirty="0" smtClean="0"/>
              <a:t>alternative Verhaltensweisen zu entwickeln,</a:t>
            </a:r>
          </a:p>
          <a:p>
            <a:pPr marL="363538" indent="-363538" eaLnBrk="1" hangingPunct="1">
              <a:lnSpc>
                <a:spcPct val="150000"/>
              </a:lnSpc>
              <a:defRPr/>
            </a:pPr>
            <a:r>
              <a:rPr lang="de-CH" dirty="0" smtClean="0"/>
              <a:t>sich zu entscheiden,</a:t>
            </a:r>
          </a:p>
          <a:p>
            <a:pPr marL="363538" indent="-363538" eaLnBrk="1" hangingPunct="1">
              <a:lnSpc>
                <a:spcPct val="150000"/>
              </a:lnSpc>
              <a:defRPr/>
            </a:pPr>
            <a:r>
              <a:rPr lang="de-CH" dirty="0" smtClean="0"/>
              <a:t>aktiv die Lösung anzugehen</a:t>
            </a:r>
            <a:r>
              <a:rPr lang="de-CH" sz="2000" dirty="0" smtClean="0"/>
              <a:t>.</a:t>
            </a:r>
          </a:p>
        </p:txBody>
      </p:sp>
      <p:sp>
        <p:nvSpPr>
          <p:cNvPr id="1126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94D98E-DB3F-4D97-A1F6-6F5EC27D9A33}" type="slidenum">
              <a:rPr lang="de-CH" smtClean="0">
                <a:solidFill>
                  <a:srgbClr val="FF5800"/>
                </a:solidFill>
              </a:rPr>
              <a:pPr eaLnBrk="1" hangingPunct="1"/>
              <a:t>4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750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Eine professionelle Beratung ist gekennzeichnet durch…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de-CH" dirty="0"/>
              <a:t>eine </a:t>
            </a:r>
            <a:r>
              <a:rPr lang="de-CH" b="1" dirty="0"/>
              <a:t>Arbeitsbeziehung</a:t>
            </a:r>
            <a:endParaRPr lang="de-CH" dirty="0"/>
          </a:p>
          <a:p>
            <a:pPr marL="355600" indent="-355600"/>
            <a:r>
              <a:rPr lang="de-CH" dirty="0"/>
              <a:t>eine konkrete </a:t>
            </a:r>
            <a:r>
              <a:rPr lang="de-CH" b="1" dirty="0"/>
              <a:t>Frage-</a:t>
            </a:r>
            <a:r>
              <a:rPr lang="de-CH" dirty="0"/>
              <a:t> bzw. </a:t>
            </a:r>
            <a:r>
              <a:rPr lang="de-CH" b="1" dirty="0"/>
              <a:t>Problemstellung</a:t>
            </a:r>
          </a:p>
          <a:p>
            <a:pPr marL="355600" indent="-355600"/>
            <a:r>
              <a:rPr lang="de-CH" dirty="0"/>
              <a:t>Arbeit nach strukturierendem </a:t>
            </a:r>
            <a:r>
              <a:rPr lang="de-CH" b="1" dirty="0" smtClean="0"/>
              <a:t>Modell</a:t>
            </a:r>
          </a:p>
          <a:p>
            <a:pPr marL="355600" indent="-355600"/>
            <a:r>
              <a:rPr lang="de-CH" dirty="0"/>
              <a:t>Unterscheidung der</a:t>
            </a:r>
            <a:r>
              <a:rPr lang="de-CH" b="1" dirty="0"/>
              <a:t> Rollen</a:t>
            </a:r>
            <a:r>
              <a:rPr lang="de-CH" dirty="0"/>
              <a:t> nach</a:t>
            </a:r>
            <a:endParaRPr lang="de-CH" b="1" dirty="0"/>
          </a:p>
          <a:p>
            <a:pPr marL="541338" indent="-363538">
              <a:buFont typeface="Symbol" pitchFamily="18" charset="2"/>
              <a:buChar char="-"/>
            </a:pPr>
            <a:r>
              <a:rPr lang="de-CH" b="1" dirty="0" smtClean="0"/>
              <a:t>Beratungssystem</a:t>
            </a:r>
          </a:p>
          <a:p>
            <a:pPr marL="541338" indent="-363538">
              <a:buFont typeface="Symbol" pitchFamily="18" charset="2"/>
              <a:buChar char="-"/>
            </a:pPr>
            <a:r>
              <a:rPr lang="de-CH" b="1" dirty="0" err="1" smtClean="0"/>
              <a:t>Klientensystem</a:t>
            </a:r>
            <a:endParaRPr lang="de-CH" b="1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de-CH" dirty="0"/>
              <a:t>das </a:t>
            </a:r>
            <a:r>
              <a:rPr lang="de-CH" b="1" dirty="0" smtClean="0"/>
              <a:t>Setting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de-CH" dirty="0"/>
              <a:t>ein</a:t>
            </a:r>
            <a:r>
              <a:rPr lang="de-CH" b="1" dirty="0"/>
              <a:t> </a:t>
            </a:r>
            <a:r>
              <a:rPr lang="de-CH" b="1" dirty="0" smtClean="0"/>
              <a:t>Honorar</a:t>
            </a:r>
            <a:endParaRPr lang="de-CH" b="1" dirty="0"/>
          </a:p>
          <a:p>
            <a:pPr marL="541338" indent="-363538">
              <a:buFont typeface="Symbol" pitchFamily="18" charset="2"/>
              <a:buChar char="-"/>
            </a:pPr>
            <a:endParaRPr lang="de-CH" b="1" dirty="0" smtClean="0"/>
          </a:p>
          <a:p>
            <a:pPr marL="177800" indent="0">
              <a:buNone/>
            </a:pPr>
            <a:endParaRPr lang="de-CH" b="1" dirty="0"/>
          </a:p>
          <a:p>
            <a:pPr marL="177800" indent="-177800">
              <a:buFont typeface="Arial" pitchFamily="34" charset="0"/>
              <a:buChar char="•"/>
            </a:pPr>
            <a:endParaRPr lang="de-CH" b="1" dirty="0"/>
          </a:p>
          <a:p>
            <a:pPr marL="541338" indent="-363538">
              <a:buFont typeface="Symbol" pitchFamily="18" charset="2"/>
              <a:buChar char="-"/>
            </a:pPr>
            <a:endParaRPr lang="de-CH" b="1" dirty="0" smtClean="0"/>
          </a:p>
          <a:p>
            <a:pPr marL="541338" indent="-363538">
              <a:buFont typeface="Symbol" pitchFamily="18" charset="2"/>
              <a:buChar char="-"/>
            </a:pPr>
            <a:endParaRPr lang="de-CH" b="1" dirty="0"/>
          </a:p>
          <a:p>
            <a:pPr marL="541338" indent="-363538">
              <a:buFont typeface="Symbol" pitchFamily="18" charset="2"/>
              <a:buChar char="-"/>
            </a:pPr>
            <a:endParaRPr lang="de-CH" b="1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BA8781-AE0E-4CE0-B682-9F607FD15913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0351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8104"/>
            <a:ext cx="7632700" cy="877887"/>
          </a:xfrm>
        </p:spPr>
        <p:txBody>
          <a:bodyPr/>
          <a:lstStyle/>
          <a:p>
            <a:pPr eaLnBrk="1" hangingPunct="1"/>
            <a:r>
              <a:rPr lang="de-CH" sz="2800" dirty="0" smtClean="0"/>
              <a:t>Prozessberatung - Fachberatung</a:t>
            </a:r>
          </a:p>
        </p:txBody>
      </p:sp>
      <p:graphicFrame>
        <p:nvGraphicFramePr>
          <p:cNvPr id="146476" name="Group 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21913483"/>
              </p:ext>
            </p:extLst>
          </p:nvPr>
        </p:nvGraphicFramePr>
        <p:xfrm>
          <a:off x="468313" y="1268413"/>
          <a:ext cx="7632700" cy="4584701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70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Prozessberatung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Fachberatung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Berater/in 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Experte/Expertin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„Du hilfst mir, so dass ich das Problem definieren und Lösungen erarbeiten kann.“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„Ich sage dir, welches Problem ich habe und du lieferst mir die Lösung.“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Hilfestellungen für die Entscheidungen geben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Entscheidungen für andere treffen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Nicht direktiv, niedrigerer Grad an Einfluss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Direktiv, höherer Grad an Einfluss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Höhere Nachhaltigkeit in der Lösung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164A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Niedrigere Nachhaltigkeit in der Lösung interpersoneller Probleme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Foliennummernplatzhalter 2"/>
          <p:cNvSpPr txBox="1">
            <a:spLocks/>
          </p:cNvSpPr>
          <p:nvPr/>
        </p:nvSpPr>
        <p:spPr bwMode="auto">
          <a:xfrm>
            <a:off x="8737600" y="6508750"/>
            <a:ext cx="803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C964651C-1A34-40F0-A2F5-3371BF6E2800}" type="slidenum">
              <a:rPr lang="de-CH" sz="800">
                <a:solidFill>
                  <a:srgbClr val="FF5800"/>
                </a:solidFill>
              </a:rPr>
              <a:pPr algn="l" eaLnBrk="1" hangingPunct="1"/>
              <a:t>6</a:t>
            </a:fld>
            <a:endParaRPr lang="de-CH" sz="80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9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Rolle und Aufgaben der Prozessberatung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7632700" cy="4243387"/>
          </a:xfrm>
        </p:spPr>
        <p:txBody>
          <a:bodyPr/>
          <a:lstStyle/>
          <a:p>
            <a:pPr marL="368300" indent="-368300" eaLnBrk="1" hangingPunct="1">
              <a:spcBef>
                <a:spcPts val="0"/>
              </a:spcBef>
              <a:spcAft>
                <a:spcPct val="50000"/>
              </a:spcAft>
              <a:defRPr/>
            </a:pPr>
            <a:r>
              <a:rPr lang="de-CH" b="1" dirty="0" smtClean="0"/>
              <a:t>Das </a:t>
            </a:r>
            <a:r>
              <a:rPr lang="de-CH" b="1" dirty="0" err="1" smtClean="0"/>
              <a:t>Klientensystem</a:t>
            </a:r>
            <a:r>
              <a:rPr lang="de-CH" b="1" dirty="0" smtClean="0"/>
              <a:t> hat ein Anliegen, hat das Problem und behält es während des ganzen Beratungsprozesses bei sich.</a:t>
            </a:r>
          </a:p>
          <a:p>
            <a:pPr marL="368300" indent="-3683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b="1" dirty="0" smtClean="0"/>
              <a:t>Das </a:t>
            </a:r>
            <a:r>
              <a:rPr lang="de-CH" b="1" dirty="0" err="1" smtClean="0"/>
              <a:t>Klientensystem</a:t>
            </a:r>
            <a:r>
              <a:rPr lang="de-CH" b="1" dirty="0" smtClean="0"/>
              <a:t> trägt die Lösung in sich.</a:t>
            </a:r>
          </a:p>
          <a:p>
            <a:pPr marL="368300" indent="-368300" eaLnBrk="1" hangingPunct="1">
              <a:spcAft>
                <a:spcPts val="0"/>
              </a:spcAft>
              <a:defRPr/>
            </a:pPr>
            <a:r>
              <a:rPr lang="de-CH" b="1" dirty="0" smtClean="0"/>
              <a:t>Das Beratungssystem bewahrt die Aussenperspektive und tritt jedoch in Kontakt mit dem </a:t>
            </a:r>
            <a:r>
              <a:rPr lang="de-CH" b="1" dirty="0" err="1" smtClean="0"/>
              <a:t>Klientensystem</a:t>
            </a:r>
            <a:r>
              <a:rPr lang="de-CH" b="1" dirty="0" smtClean="0"/>
              <a:t> (ohne Teil des Problems zu werden):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/>
              <a:t>ins Gespräch kommen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/>
              <a:t>die Betroffenen dort abholen, wo sie in ihrer gegenwärtigen Lage mit ihren Stärken und Schwächen sind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/>
              <a:t>dem Menschen helfen, eigene Muster zu erkennen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/>
              <a:t>Hilfe zur Problemdefinition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/>
              <a:t>Hilfe zur Entwicklung von Zielvorstellungen </a:t>
            </a:r>
            <a:br>
              <a:rPr lang="de-CH" sz="1600" b="1" dirty="0" smtClean="0"/>
            </a:br>
            <a:r>
              <a:rPr lang="de-CH" sz="1600" b="1" dirty="0" smtClean="0"/>
              <a:t>und Lösungsalternativen</a:t>
            </a:r>
          </a:p>
          <a:p>
            <a:pPr eaLnBrk="1" hangingPunct="1">
              <a:spcAft>
                <a:spcPct val="50000"/>
              </a:spcAft>
              <a:defRPr/>
            </a:pPr>
            <a:endParaRPr lang="de-CH" dirty="0" smtClean="0"/>
          </a:p>
        </p:txBody>
      </p:sp>
      <p:sp>
        <p:nvSpPr>
          <p:cNvPr id="1434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BA146-8412-4A9D-A1E2-744F19673651}" type="slidenum">
              <a:rPr lang="de-CH" smtClean="0">
                <a:solidFill>
                  <a:srgbClr val="FF5800"/>
                </a:solidFill>
              </a:rPr>
              <a:pPr eaLnBrk="1" hangingPunct="1"/>
              <a:t>7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852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smtClean="0"/>
              <a:t>Rolle und Aufgaben der Prozessberatung</a:t>
            </a:r>
            <a:endParaRPr lang="de-DE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7632700" cy="2952750"/>
          </a:xfrm>
        </p:spPr>
        <p:txBody>
          <a:bodyPr/>
          <a:lstStyle/>
          <a:p>
            <a:pPr marL="363538" indent="-363538" eaLnBrk="1" hangingPunct="1">
              <a:lnSpc>
                <a:spcPts val="2900"/>
              </a:lnSpc>
              <a:spcAft>
                <a:spcPts val="2500"/>
              </a:spcAft>
            </a:pPr>
            <a:r>
              <a:rPr lang="de-CH" b="1" dirty="0" smtClean="0"/>
              <a:t>Beraten heisst nicht therapieren</a:t>
            </a:r>
          </a:p>
          <a:p>
            <a:pPr marL="363538" indent="-363538" eaLnBrk="1" hangingPunct="1">
              <a:lnSpc>
                <a:spcPts val="2900"/>
              </a:lnSpc>
              <a:spcAft>
                <a:spcPts val="2500"/>
              </a:spcAft>
            </a:pPr>
            <a:r>
              <a:rPr lang="de-CH" b="1" dirty="0" smtClean="0"/>
              <a:t>Berater/innen sind keine Richter/innen</a:t>
            </a:r>
          </a:p>
          <a:p>
            <a:pPr marL="363538" indent="-363538" eaLnBrk="1" hangingPunct="1">
              <a:lnSpc>
                <a:spcPts val="2900"/>
              </a:lnSpc>
              <a:spcAft>
                <a:spcPts val="2500"/>
              </a:spcAft>
            </a:pPr>
            <a:r>
              <a:rPr lang="de-CH" b="1" dirty="0" smtClean="0"/>
              <a:t>Beraten heisst „Hilfe zur Selbsthilfe</a:t>
            </a:r>
            <a:r>
              <a:rPr lang="de-CH" sz="2000" b="1" dirty="0" smtClean="0"/>
              <a:t>“</a:t>
            </a:r>
          </a:p>
        </p:txBody>
      </p:sp>
      <p:sp>
        <p:nvSpPr>
          <p:cNvPr id="1536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2B21A-4D1B-40D3-9864-0E8B496CB43F}" type="slidenum">
              <a:rPr lang="de-CH" smtClean="0">
                <a:solidFill>
                  <a:srgbClr val="FF5800"/>
                </a:solidFill>
              </a:rPr>
              <a:pPr eaLnBrk="1" hangingPunct="1"/>
              <a:t>8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829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161925"/>
            <a:ext cx="5292725" cy="1143000"/>
          </a:xfrm>
        </p:spPr>
        <p:txBody>
          <a:bodyPr/>
          <a:lstStyle/>
          <a:p>
            <a:pPr eaLnBrk="1" hangingPunct="1"/>
            <a:r>
              <a:rPr lang="de-CH" sz="2800" smtClean="0"/>
              <a:t>Berater – Rollen (nach Lippit)</a:t>
            </a:r>
            <a:endParaRPr lang="de-DE" sz="2800" smtClean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77" t="26059" r="11812" b="15387"/>
          <a:stretch>
            <a:fillRect/>
          </a:stretch>
        </p:blipFill>
        <p:spPr bwMode="auto">
          <a:xfrm>
            <a:off x="252413" y="1528763"/>
            <a:ext cx="87122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865938" y="64865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804B74-0DE8-4C7F-A0BA-6774BE07982D}" type="slidenum">
              <a:rPr lang="de-CH" smtClean="0">
                <a:solidFill>
                  <a:srgbClr val="FF5800"/>
                </a:solidFill>
              </a:rPr>
              <a:pPr eaLnBrk="1" hangingPunct="1"/>
              <a:t>9</a:t>
            </a:fld>
            <a:endParaRPr lang="de-CH" smtClean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541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P_Musterpräsentation_Vorlagen">
  <a:themeElements>
    <a:clrScheme name="IAP Musterpräsentation 2012ff">
      <a:dk1>
        <a:srgbClr val="333333"/>
      </a:dk1>
      <a:lt1>
        <a:srgbClr val="FFFFFF"/>
      </a:lt1>
      <a:dk2>
        <a:srgbClr val="0064A6"/>
      </a:dk2>
      <a:lt2>
        <a:srgbClr val="DDDDDD"/>
      </a:lt2>
      <a:accent1>
        <a:srgbClr val="0064A6"/>
      </a:accent1>
      <a:accent2>
        <a:srgbClr val="8DBADC"/>
      </a:accent2>
      <a:accent3>
        <a:srgbClr val="FF5800"/>
      </a:accent3>
      <a:accent4>
        <a:srgbClr val="FFC6A9"/>
      </a:accent4>
      <a:accent5>
        <a:srgbClr val="B2B2B2"/>
      </a:accent5>
      <a:accent6>
        <a:srgbClr val="6E6E6E"/>
      </a:accent6>
      <a:hlink>
        <a:srgbClr val="333333"/>
      </a:hlink>
      <a:folHlink>
        <a:srgbClr val="333333"/>
      </a:folHlink>
    </a:clrScheme>
    <a:fontScheme name="1_Master IAP_HAP_d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IAP_HAP_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IAP_2012ff_2">
  <a:themeElements>
    <a:clrScheme name="IAP Musterpräsentation 2012ff">
      <a:dk1>
        <a:srgbClr val="333333"/>
      </a:dk1>
      <a:lt1>
        <a:srgbClr val="FFFFFF"/>
      </a:lt1>
      <a:dk2>
        <a:srgbClr val="0064A6"/>
      </a:dk2>
      <a:lt2>
        <a:srgbClr val="DDDDDD"/>
      </a:lt2>
      <a:accent1>
        <a:srgbClr val="0064A6"/>
      </a:accent1>
      <a:accent2>
        <a:srgbClr val="8DBADC"/>
      </a:accent2>
      <a:accent3>
        <a:srgbClr val="FF5800"/>
      </a:accent3>
      <a:accent4>
        <a:srgbClr val="FFC6A9"/>
      </a:accent4>
      <a:accent5>
        <a:srgbClr val="B2B2B2"/>
      </a:accent5>
      <a:accent6>
        <a:srgbClr val="6E6E6E"/>
      </a:accent6>
      <a:hlink>
        <a:srgbClr val="333333"/>
      </a:hlink>
      <a:folHlink>
        <a:srgbClr val="333333"/>
      </a:folHlink>
    </a:clrScheme>
    <a:fontScheme name="1_Master IAP_HAP_d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IAP_HAP_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IAP_2012ff_3">
  <a:themeElements>
    <a:clrScheme name="IAP Musterpräsentation 2012ff">
      <a:dk1>
        <a:srgbClr val="333333"/>
      </a:dk1>
      <a:lt1>
        <a:srgbClr val="FFFFFF"/>
      </a:lt1>
      <a:dk2>
        <a:srgbClr val="0064A6"/>
      </a:dk2>
      <a:lt2>
        <a:srgbClr val="DDDDDD"/>
      </a:lt2>
      <a:accent1>
        <a:srgbClr val="0064A6"/>
      </a:accent1>
      <a:accent2>
        <a:srgbClr val="8DBADC"/>
      </a:accent2>
      <a:accent3>
        <a:srgbClr val="FF5800"/>
      </a:accent3>
      <a:accent4>
        <a:srgbClr val="FFC6A9"/>
      </a:accent4>
      <a:accent5>
        <a:srgbClr val="B2B2B2"/>
      </a:accent5>
      <a:accent6>
        <a:srgbClr val="6E6E6E"/>
      </a:accent6>
      <a:hlink>
        <a:srgbClr val="333333"/>
      </a:hlink>
      <a:folHlink>
        <a:srgbClr val="333333"/>
      </a:folHlink>
    </a:clrScheme>
    <a:fontScheme name="1_Master IAP_HAP_d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IAP_HAP_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IAP_2012ff_4">
  <a:themeElements>
    <a:clrScheme name="IAP Musterpräsentation 2012ff">
      <a:dk1>
        <a:srgbClr val="333333"/>
      </a:dk1>
      <a:lt1>
        <a:srgbClr val="FFFFFF"/>
      </a:lt1>
      <a:dk2>
        <a:srgbClr val="0064A6"/>
      </a:dk2>
      <a:lt2>
        <a:srgbClr val="DDDDDD"/>
      </a:lt2>
      <a:accent1>
        <a:srgbClr val="0064A6"/>
      </a:accent1>
      <a:accent2>
        <a:srgbClr val="8DBADC"/>
      </a:accent2>
      <a:accent3>
        <a:srgbClr val="FF5800"/>
      </a:accent3>
      <a:accent4>
        <a:srgbClr val="FFC6A9"/>
      </a:accent4>
      <a:accent5>
        <a:srgbClr val="B2B2B2"/>
      </a:accent5>
      <a:accent6>
        <a:srgbClr val="6E6E6E"/>
      </a:accent6>
      <a:hlink>
        <a:srgbClr val="333333"/>
      </a:hlink>
      <a:folHlink>
        <a:srgbClr val="333333"/>
      </a:folHlink>
    </a:clrScheme>
    <a:fontScheme name="1_Master IAP_HAP_d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IAP_HAP_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IAP_HAP_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IAP_HAP_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IAP_Musterpräsentation_Vorlagen</Template>
  <TotalTime>0</TotalTime>
  <Words>1178</Words>
  <Application>Microsoft Office PowerPoint</Application>
  <PresentationFormat>Bildschirmpräsentation (4:3)</PresentationFormat>
  <Paragraphs>306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IAP_Musterpräsentation_Vorlagen</vt:lpstr>
      <vt:lpstr>Master IAP_2012ff_2</vt:lpstr>
      <vt:lpstr>Master IAP_2012ff_3</vt:lpstr>
      <vt:lpstr>Master IAP_2012ff_4</vt:lpstr>
      <vt:lpstr>Modul Psyche, 21. – 23. Juni 2013  Beratung und Coaching</vt:lpstr>
      <vt:lpstr>Personenzentrierte Gesprächsführung (nach Carl Rogers)</vt:lpstr>
      <vt:lpstr>Leitgedanken für effektives Gesprächsverhalten</vt:lpstr>
      <vt:lpstr>Definition von Beratung</vt:lpstr>
      <vt:lpstr>Eine professionelle Beratung ist gekennzeichnet durch…</vt:lpstr>
      <vt:lpstr>Prozessberatung - Fachberatung</vt:lpstr>
      <vt:lpstr>Rolle und Aufgaben der Prozessberatung</vt:lpstr>
      <vt:lpstr>Rolle und Aufgaben der Prozessberatung</vt:lpstr>
      <vt:lpstr>Berater – Rollen (nach Lippit)</vt:lpstr>
      <vt:lpstr>Problemorientierung vs.  Lösungsorientierung</vt:lpstr>
      <vt:lpstr>Problemorientierung vs.  Lösungsorientierung</vt:lpstr>
      <vt:lpstr>Die vier Phasen im Beratungsgespräch</vt:lpstr>
      <vt:lpstr>1. Kontakt finden &amp; Orientierung schaffen</vt:lpstr>
      <vt:lpstr>2. Situation und Ziele herausarbeiten</vt:lpstr>
      <vt:lpstr>3. Lösungen entwickeln</vt:lpstr>
      <vt:lpstr>4. Transfer sichern</vt:lpstr>
      <vt:lpstr>Basistechniken in der Gesprächsführung</vt:lpstr>
      <vt:lpstr>Basistechniken in der Gesprächsführung</vt:lpstr>
      <vt:lpstr>Basistechniken in der Gesprächsführung</vt:lpstr>
      <vt:lpstr>Basistechniken in der Gesprächsführung</vt:lpstr>
      <vt:lpstr>Hilfreiche Fragen und Interventionen</vt:lpstr>
      <vt:lpstr>Förderliche und hinderliche Aspekte im Beratungsgespräch</vt:lpstr>
      <vt:lpstr>Formen von Beratung</vt:lpstr>
      <vt:lpstr>Typische Fragestellungen </vt:lpstr>
      <vt:lpstr>Zu beachten bei der Beratung</vt:lpstr>
      <vt:lpstr>Literatur zu Beratung</vt:lpstr>
      <vt:lpstr>Literatur zu Beratung</vt:lpstr>
    </vt:vector>
  </TitlesOfParts>
  <Company>ZHAW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Sport Modul 3, Sequenz 1 Beratung und Coaching</dc:title>
  <dc:creator>Rastorfer Cornelia (raso)</dc:creator>
  <cp:lastModifiedBy>e00145</cp:lastModifiedBy>
  <cp:revision>14</cp:revision>
  <cp:lastPrinted>2012-12-19T15:00:57Z</cp:lastPrinted>
  <dcterms:created xsi:type="dcterms:W3CDTF">2012-12-11T15:54:28Z</dcterms:created>
  <dcterms:modified xsi:type="dcterms:W3CDTF">2013-12-08T09:41:29Z</dcterms:modified>
</cp:coreProperties>
</file>