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0" y="30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6D59DE5-37EA-46FD-81D5-7F7D1919607D}" type="datetimeFigureOut">
              <a:rPr lang="de-CH"/>
              <a:pPr>
                <a:defRPr/>
              </a:pPr>
              <a:t>07.12.2014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E04BE5F-5DEB-4992-AC16-545B2B2DFCA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DEF8B0-003F-4621-AC12-8FEA252367A6}" type="slidenum">
              <a:rPr lang="de-CH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CH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C95A4-62E6-45BF-A0C1-FBF2C6E88237}" type="datetimeFigureOut">
              <a:rPr lang="de-CH"/>
              <a:pPr>
                <a:defRPr/>
              </a:pPr>
              <a:t>07.12.2014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BF0E9-F268-4F4A-A249-9B2F1E02EED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08991-5CA9-4249-8E03-AFD16D00B88A}" type="datetimeFigureOut">
              <a:rPr lang="de-CH"/>
              <a:pPr>
                <a:defRPr/>
              </a:pPr>
              <a:t>07.12.2014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B3B7A-7E90-431A-8B0E-E805979567D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DC99E-6403-4195-A2A4-9F5C75E2D06C}" type="datetimeFigureOut">
              <a:rPr lang="de-CH"/>
              <a:pPr>
                <a:defRPr/>
              </a:pPr>
              <a:t>07.12.2014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109D4-E72E-4109-A6AD-AB26D9C36BB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93D1-9EBC-4809-ADD9-3E6D8FF36B86}" type="datetimeFigureOut">
              <a:rPr lang="de-CH"/>
              <a:pPr>
                <a:defRPr/>
              </a:pPr>
              <a:t>07.12.2014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A7B90-CFF2-4751-9217-E3DC95337CC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0B499-D160-4303-9BC4-A33A1BF592E8}" type="datetimeFigureOut">
              <a:rPr lang="de-CH"/>
              <a:pPr>
                <a:defRPr/>
              </a:pPr>
              <a:t>07.12.2014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E7530-0477-4013-89D2-F36F8EEB8A9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0CD5E-B57D-4B5D-B24E-8584C78215D7}" type="datetimeFigureOut">
              <a:rPr lang="de-CH"/>
              <a:pPr>
                <a:defRPr/>
              </a:pPr>
              <a:t>07.12.2014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D347D-84EF-460A-905B-2FE5404B4E4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41B27-027D-4536-B1F7-8D005E40549C}" type="datetimeFigureOut">
              <a:rPr lang="de-CH"/>
              <a:pPr>
                <a:defRPr/>
              </a:pPr>
              <a:t>07.12.2014</a:t>
            </a:fld>
            <a:endParaRPr lang="de-CH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6B870-C773-4B44-8000-0551DC18F08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DF0C7-C89A-41A3-BD91-A128A433CB21}" type="datetimeFigureOut">
              <a:rPr lang="de-CH"/>
              <a:pPr>
                <a:defRPr/>
              </a:pPr>
              <a:t>07.12.2014</a:t>
            </a:fld>
            <a:endParaRPr lang="de-CH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074BA-2DDC-4656-98AC-79CF557AAC3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C109C-D2AF-48CE-8D6E-3C2E37FA8FFC}" type="datetimeFigureOut">
              <a:rPr lang="de-CH"/>
              <a:pPr>
                <a:defRPr/>
              </a:pPr>
              <a:t>07.12.2014</a:t>
            </a:fld>
            <a:endParaRPr lang="de-CH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DF738-67DB-4868-9B43-E35A913988B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C5C3-ECEF-4B68-9F00-1B09BD093D43}" type="datetimeFigureOut">
              <a:rPr lang="de-CH"/>
              <a:pPr>
                <a:defRPr/>
              </a:pPr>
              <a:t>07.12.2014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180FD-4C3A-4871-A6A1-86B916A17C3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8644F-EDAD-455A-A550-C272BEC59B89}" type="datetimeFigureOut">
              <a:rPr lang="de-CH"/>
              <a:pPr>
                <a:defRPr/>
              </a:pPr>
              <a:t>07.12.2014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45792-6D22-4728-827F-8C3AE190E4B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CH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79ADD7-8FFD-40AF-A876-AF3E14D9E079}" type="datetimeFigureOut">
              <a:rPr lang="de-CH"/>
              <a:pPr>
                <a:defRPr/>
              </a:pPr>
              <a:t>07.12.2014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E9C667-A968-42FC-8432-68C3F97E86D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1628775" y="2987675"/>
            <a:ext cx="4752975" cy="24479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grpSp>
        <p:nvGrpSpPr>
          <p:cNvPr id="14338" name="Gruppieren 5"/>
          <p:cNvGrpSpPr>
            <a:grpSpLocks/>
          </p:cNvGrpSpPr>
          <p:nvPr/>
        </p:nvGrpSpPr>
        <p:grpSpPr bwMode="auto">
          <a:xfrm>
            <a:off x="1628775" y="1908175"/>
            <a:ext cx="1800225" cy="935038"/>
            <a:chOff x="1124744" y="1259632"/>
            <a:chExt cx="1656184" cy="936104"/>
          </a:xfrm>
        </p:grpSpPr>
        <p:sp>
          <p:nvSpPr>
            <p:cNvPr id="4" name="Rechteck 3"/>
            <p:cNvSpPr/>
            <p:nvPr/>
          </p:nvSpPr>
          <p:spPr>
            <a:xfrm>
              <a:off x="1124744" y="1259632"/>
              <a:ext cx="1656184" cy="9361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/>
            </a:p>
          </p:txBody>
        </p:sp>
        <p:sp>
          <p:nvSpPr>
            <p:cNvPr id="14403" name="Textfeld 4"/>
            <p:cNvSpPr txBox="1">
              <a:spLocks noChangeArrowheads="1"/>
            </p:cNvSpPr>
            <p:nvPr/>
          </p:nvSpPr>
          <p:spPr bwMode="auto">
            <a:xfrm>
              <a:off x="1124744" y="1259632"/>
              <a:ext cx="1288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CH" sz="1400">
                  <a:latin typeface="Calibri" pitchFamily="34" charset="0"/>
                </a:rPr>
                <a:t>Kommission</a:t>
              </a:r>
            </a:p>
            <a:p>
              <a:r>
                <a:rPr lang="de-CH" sz="1400">
                  <a:latin typeface="Calibri" pitchFamily="34" charset="0"/>
                </a:rPr>
                <a:t>Ausbildung</a:t>
              </a:r>
            </a:p>
            <a:p>
              <a:r>
                <a:rPr lang="de-CH" sz="1200">
                  <a:latin typeface="Calibri" pitchFamily="34" charset="0"/>
                </a:rPr>
                <a:t>P: Christine Brogli</a:t>
              </a:r>
            </a:p>
          </p:txBody>
        </p:sp>
      </p:grpSp>
      <p:grpSp>
        <p:nvGrpSpPr>
          <p:cNvPr id="14339" name="Gruppieren 6"/>
          <p:cNvGrpSpPr>
            <a:grpSpLocks/>
          </p:cNvGrpSpPr>
          <p:nvPr/>
        </p:nvGrpSpPr>
        <p:grpSpPr bwMode="auto">
          <a:xfrm>
            <a:off x="4581525" y="1908175"/>
            <a:ext cx="1800225" cy="935038"/>
            <a:chOff x="1124744" y="1259632"/>
            <a:chExt cx="1656184" cy="936104"/>
          </a:xfrm>
        </p:grpSpPr>
        <p:sp>
          <p:nvSpPr>
            <p:cNvPr id="8" name="Rechteck 7"/>
            <p:cNvSpPr/>
            <p:nvPr/>
          </p:nvSpPr>
          <p:spPr>
            <a:xfrm>
              <a:off x="1124744" y="1259632"/>
              <a:ext cx="1656184" cy="9361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/>
            </a:p>
          </p:txBody>
        </p:sp>
        <p:sp>
          <p:nvSpPr>
            <p:cNvPr id="14401" name="Textfeld 8"/>
            <p:cNvSpPr txBox="1">
              <a:spLocks noChangeArrowheads="1"/>
            </p:cNvSpPr>
            <p:nvPr/>
          </p:nvSpPr>
          <p:spPr bwMode="auto">
            <a:xfrm>
              <a:off x="1124744" y="1259632"/>
              <a:ext cx="1266586" cy="89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CH" sz="1400">
                  <a:latin typeface="Calibri" pitchFamily="34" charset="0"/>
                </a:rPr>
                <a:t>Kommission</a:t>
              </a:r>
            </a:p>
            <a:p>
              <a:r>
                <a:rPr lang="de-CH" sz="1400">
                  <a:latin typeface="Calibri" pitchFamily="34" charset="0"/>
                </a:rPr>
                <a:t>Leistungssport</a:t>
              </a:r>
            </a:p>
            <a:p>
              <a:r>
                <a:rPr lang="de-CH" sz="1200">
                  <a:latin typeface="Calibri" pitchFamily="34" charset="0"/>
                </a:rPr>
                <a:t>P: Matthias Niggli /</a:t>
              </a:r>
              <a:br>
                <a:rPr lang="de-CH" sz="1200">
                  <a:latin typeface="Calibri" pitchFamily="34" charset="0"/>
                </a:rPr>
              </a:br>
              <a:r>
                <a:rPr lang="de-CH" sz="1200">
                  <a:latin typeface="Calibri" pitchFamily="34" charset="0"/>
                </a:rPr>
                <a:t>     Patrick Thoma</a:t>
              </a:r>
            </a:p>
          </p:txBody>
        </p:sp>
      </p:grpSp>
      <p:grpSp>
        <p:nvGrpSpPr>
          <p:cNvPr id="14340" name="Gruppieren 13"/>
          <p:cNvGrpSpPr>
            <a:grpSpLocks/>
          </p:cNvGrpSpPr>
          <p:nvPr/>
        </p:nvGrpSpPr>
        <p:grpSpPr bwMode="auto">
          <a:xfrm>
            <a:off x="1844675" y="3059113"/>
            <a:ext cx="1655763" cy="504825"/>
            <a:chOff x="1124744" y="1259632"/>
            <a:chExt cx="1656184" cy="936104"/>
          </a:xfrm>
        </p:grpSpPr>
        <p:sp>
          <p:nvSpPr>
            <p:cNvPr id="15" name="Rechteck 14"/>
            <p:cNvSpPr/>
            <p:nvPr/>
          </p:nvSpPr>
          <p:spPr>
            <a:xfrm>
              <a:off x="1124744" y="1259632"/>
              <a:ext cx="1656184" cy="9361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/>
            </a:p>
          </p:txBody>
        </p:sp>
        <p:sp>
          <p:nvSpPr>
            <p:cNvPr id="14399" name="Textfeld 15"/>
            <p:cNvSpPr txBox="1">
              <a:spLocks noChangeArrowheads="1"/>
            </p:cNvSpPr>
            <p:nvPr/>
          </p:nvSpPr>
          <p:spPr bwMode="auto">
            <a:xfrm>
              <a:off x="1124744" y="1259632"/>
              <a:ext cx="1127232" cy="700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CH" sz="1100">
                  <a:latin typeface="Calibri" pitchFamily="34" charset="0"/>
                </a:rPr>
                <a:t>J+S-Nutzer-</a:t>
              </a:r>
              <a:br>
                <a:rPr lang="de-CH" sz="1100">
                  <a:latin typeface="Calibri" pitchFamily="34" charset="0"/>
                </a:rPr>
              </a:br>
              <a:r>
                <a:rPr lang="de-CH" sz="1100">
                  <a:latin typeface="Calibri" pitchFamily="34" charset="0"/>
                </a:rPr>
                <a:t>gruppen 1 und 4</a:t>
              </a:r>
            </a:p>
          </p:txBody>
        </p:sp>
      </p:grpSp>
      <p:grpSp>
        <p:nvGrpSpPr>
          <p:cNvPr id="14341" name="Gruppieren 16"/>
          <p:cNvGrpSpPr>
            <a:grpSpLocks/>
          </p:cNvGrpSpPr>
          <p:nvPr/>
        </p:nvGrpSpPr>
        <p:grpSpPr bwMode="auto">
          <a:xfrm>
            <a:off x="4581525" y="3059113"/>
            <a:ext cx="1655763" cy="504825"/>
            <a:chOff x="1124744" y="1259632"/>
            <a:chExt cx="1656184" cy="936104"/>
          </a:xfrm>
        </p:grpSpPr>
        <p:sp>
          <p:nvSpPr>
            <p:cNvPr id="18" name="Rechteck 17"/>
            <p:cNvSpPr/>
            <p:nvPr/>
          </p:nvSpPr>
          <p:spPr>
            <a:xfrm>
              <a:off x="1124744" y="1259632"/>
              <a:ext cx="1656184" cy="9361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/>
            </a:p>
          </p:txBody>
        </p:sp>
        <p:sp>
          <p:nvSpPr>
            <p:cNvPr id="14397" name="Textfeld 18"/>
            <p:cNvSpPr txBox="1">
              <a:spLocks noChangeArrowheads="1"/>
            </p:cNvSpPr>
            <p:nvPr/>
          </p:nvSpPr>
          <p:spPr bwMode="auto">
            <a:xfrm>
              <a:off x="1124744" y="1259632"/>
              <a:ext cx="838691" cy="700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CH" sz="1100">
                  <a:latin typeface="Calibri" pitchFamily="34" charset="0"/>
                </a:rPr>
                <a:t>J+S-Nutzer-</a:t>
              </a:r>
              <a:br>
                <a:rPr lang="de-CH" sz="1100">
                  <a:latin typeface="Calibri" pitchFamily="34" charset="0"/>
                </a:rPr>
              </a:br>
              <a:r>
                <a:rPr lang="de-CH" sz="1100">
                  <a:latin typeface="Calibri" pitchFamily="34" charset="0"/>
                </a:rPr>
                <a:t>gruppe 7</a:t>
              </a:r>
            </a:p>
          </p:txBody>
        </p:sp>
      </p:grpSp>
      <p:sp>
        <p:nvSpPr>
          <p:cNvPr id="20" name="Rechteck 19"/>
          <p:cNvSpPr/>
          <p:nvPr/>
        </p:nvSpPr>
        <p:spPr>
          <a:xfrm>
            <a:off x="1844675" y="3635375"/>
            <a:ext cx="4392613" cy="288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14343" name="Textfeld 20"/>
          <p:cNvSpPr txBox="1">
            <a:spLocks noChangeArrowheads="1"/>
          </p:cNvSpPr>
          <p:nvPr/>
        </p:nvSpPr>
        <p:spPr bwMode="auto">
          <a:xfrm>
            <a:off x="1844675" y="3635375"/>
            <a:ext cx="4344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1400">
                <a:latin typeface="Calibri" pitchFamily="34" charset="0"/>
              </a:rPr>
              <a:t>J+S-Verbandsdelegierter  </a:t>
            </a:r>
            <a:r>
              <a:rPr lang="de-CH" sz="900">
                <a:latin typeface="Calibri" pitchFamily="34" charset="0"/>
              </a:rPr>
              <a:t>Hansruedi Walser (bis März 2015) / Martin Gygax </a:t>
            </a:r>
          </a:p>
        </p:txBody>
      </p:sp>
      <p:grpSp>
        <p:nvGrpSpPr>
          <p:cNvPr id="14344" name="Gruppieren 21"/>
          <p:cNvGrpSpPr>
            <a:grpSpLocks/>
          </p:cNvGrpSpPr>
          <p:nvPr/>
        </p:nvGrpSpPr>
        <p:grpSpPr bwMode="auto">
          <a:xfrm>
            <a:off x="1844675" y="3995738"/>
            <a:ext cx="1439863" cy="641350"/>
            <a:chOff x="1124744" y="1259632"/>
            <a:chExt cx="1656184" cy="936104"/>
          </a:xfrm>
        </p:grpSpPr>
        <p:sp>
          <p:nvSpPr>
            <p:cNvPr id="23" name="Rechteck 22"/>
            <p:cNvSpPr/>
            <p:nvPr/>
          </p:nvSpPr>
          <p:spPr>
            <a:xfrm>
              <a:off x="1124744" y="1259632"/>
              <a:ext cx="1656184" cy="9361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1124744" y="1287437"/>
              <a:ext cx="1612360" cy="9082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CH" sz="1200" dirty="0">
                  <a:latin typeface="+mn-lt"/>
                  <a:cs typeface="+mn-cs"/>
                </a:rPr>
                <a:t>J+S-</a:t>
              </a:r>
              <a:r>
                <a:rPr lang="de-CH" sz="1200" dirty="0" err="1">
                  <a:latin typeface="+mn-lt"/>
                  <a:cs typeface="+mn-cs"/>
                </a:rPr>
                <a:t>Verantwort</a:t>
              </a:r>
              <a:r>
                <a:rPr lang="de-CH" sz="1200" dirty="0">
                  <a:latin typeface="+mn-lt"/>
                  <a:cs typeface="+mn-cs"/>
                </a:rPr>
                <a:t>-</a:t>
              </a:r>
              <a:br>
                <a:rPr lang="de-CH" sz="1200" dirty="0">
                  <a:latin typeface="+mn-lt"/>
                  <a:cs typeface="+mn-cs"/>
                </a:rPr>
              </a:br>
              <a:r>
                <a:rPr lang="de-CH" sz="1200" dirty="0" err="1">
                  <a:latin typeface="+mn-lt"/>
                  <a:cs typeface="+mn-cs"/>
                </a:rPr>
                <a:t>licher</a:t>
              </a:r>
              <a:r>
                <a:rPr lang="de-CH" sz="1200" dirty="0">
                  <a:latin typeface="+mn-lt"/>
                  <a:cs typeface="+mn-cs"/>
                </a:rPr>
                <a:t>  J+S-Coaches </a:t>
              </a:r>
              <a:r>
                <a:rPr lang="de-CH" sz="1400" dirty="0">
                  <a:latin typeface="+mn-lt"/>
                  <a:cs typeface="+mn-cs"/>
                </a:rPr>
                <a:t/>
              </a:r>
              <a:br>
                <a:rPr lang="de-CH" sz="1400" dirty="0">
                  <a:latin typeface="+mn-lt"/>
                  <a:cs typeface="+mn-cs"/>
                </a:rPr>
              </a:br>
              <a:r>
                <a:rPr lang="de-CH" sz="1050" dirty="0">
                  <a:latin typeface="+mn-lt"/>
                  <a:cs typeface="+mn-cs"/>
                </a:rPr>
                <a:t>Martin Gygax (bis ….)</a:t>
              </a:r>
            </a:p>
          </p:txBody>
        </p:sp>
      </p:grpSp>
      <p:grpSp>
        <p:nvGrpSpPr>
          <p:cNvPr id="14345" name="Gruppieren 25"/>
          <p:cNvGrpSpPr>
            <a:grpSpLocks/>
          </p:cNvGrpSpPr>
          <p:nvPr/>
        </p:nvGrpSpPr>
        <p:grpSpPr bwMode="auto">
          <a:xfrm>
            <a:off x="3357563" y="3995738"/>
            <a:ext cx="1425575" cy="641350"/>
            <a:chOff x="1124744" y="1259632"/>
            <a:chExt cx="1656184" cy="936104"/>
          </a:xfrm>
        </p:grpSpPr>
        <p:sp>
          <p:nvSpPr>
            <p:cNvPr id="27" name="Rechteck 26"/>
            <p:cNvSpPr/>
            <p:nvPr/>
          </p:nvSpPr>
          <p:spPr>
            <a:xfrm>
              <a:off x="1124744" y="1259632"/>
              <a:ext cx="1656184" cy="9361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124744" y="1259632"/>
              <a:ext cx="1571346" cy="8897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de-CH" sz="1200">
                  <a:latin typeface="Calibri" pitchFamily="34" charset="0"/>
                </a:rPr>
                <a:t>J+S-Fachleiter</a:t>
              </a:r>
            </a:p>
            <a:p>
              <a:r>
                <a:rPr lang="de-CH" sz="1200">
                  <a:latin typeface="Calibri" pitchFamily="34" charset="0"/>
                </a:rPr>
                <a:t>OL mit Fachgruppe</a:t>
              </a:r>
              <a:r>
                <a:rPr lang="de-CH" sz="1400">
                  <a:latin typeface="Calibri" pitchFamily="34" charset="0"/>
                </a:rPr>
                <a:t/>
              </a:r>
              <a:br>
                <a:rPr lang="de-CH" sz="1400">
                  <a:latin typeface="Calibri" pitchFamily="34" charset="0"/>
                </a:rPr>
              </a:br>
              <a:r>
                <a:rPr lang="de-CH" sz="1000">
                  <a:latin typeface="Calibri" pitchFamily="34" charset="0"/>
                </a:rPr>
                <a:t>…………………………</a:t>
              </a:r>
            </a:p>
          </p:txBody>
        </p:sp>
      </p:grpSp>
      <p:grpSp>
        <p:nvGrpSpPr>
          <p:cNvPr id="14346" name="Gruppieren 28"/>
          <p:cNvGrpSpPr>
            <a:grpSpLocks/>
          </p:cNvGrpSpPr>
          <p:nvPr/>
        </p:nvGrpSpPr>
        <p:grpSpPr bwMode="auto">
          <a:xfrm>
            <a:off x="4868863" y="3995738"/>
            <a:ext cx="1412875" cy="641350"/>
            <a:chOff x="1124744" y="1259632"/>
            <a:chExt cx="1709950" cy="936104"/>
          </a:xfrm>
        </p:grpSpPr>
        <p:sp>
          <p:nvSpPr>
            <p:cNvPr id="30" name="Rechteck 29"/>
            <p:cNvSpPr/>
            <p:nvPr/>
          </p:nvSpPr>
          <p:spPr>
            <a:xfrm>
              <a:off x="1124744" y="1259632"/>
              <a:ext cx="1656154" cy="9361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1124744" y="1259632"/>
              <a:ext cx="1709950" cy="9082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CH" sz="1200" dirty="0">
                  <a:latin typeface="+mn-lt"/>
                  <a:cs typeface="+mn-cs"/>
                </a:rPr>
                <a:t>J+S-Coach  Nach-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CH" sz="1200" dirty="0" err="1">
                  <a:latin typeface="+mn-lt"/>
                  <a:cs typeface="+mn-cs"/>
                </a:rPr>
                <a:t>wuchsförderung</a:t>
              </a:r>
              <a:endParaRPr lang="de-CH" sz="1200" dirty="0">
                <a:latin typeface="+mn-lt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CH" sz="1050" dirty="0">
                  <a:latin typeface="+mn-lt"/>
                  <a:cs typeface="+mn-cs"/>
                </a:rPr>
                <a:t>Edith  </a:t>
              </a:r>
              <a:r>
                <a:rPr lang="de-CH" sz="1050" dirty="0" err="1">
                  <a:latin typeface="+mn-lt"/>
                  <a:cs typeface="+mn-cs"/>
                </a:rPr>
                <a:t>Schaffert</a:t>
              </a:r>
              <a:r>
                <a:rPr lang="de-CH" sz="1050" dirty="0">
                  <a:latin typeface="+mn-lt"/>
                  <a:cs typeface="+mn-cs"/>
                </a:rPr>
                <a:t> (bis …)</a:t>
              </a:r>
            </a:p>
          </p:txBody>
        </p:sp>
      </p:grpSp>
      <p:grpSp>
        <p:nvGrpSpPr>
          <p:cNvPr id="14347" name="Gruppieren 31"/>
          <p:cNvGrpSpPr>
            <a:grpSpLocks/>
          </p:cNvGrpSpPr>
          <p:nvPr/>
        </p:nvGrpSpPr>
        <p:grpSpPr bwMode="auto">
          <a:xfrm>
            <a:off x="1844675" y="4716463"/>
            <a:ext cx="1425575" cy="646112"/>
            <a:chOff x="-632099" y="1259632"/>
            <a:chExt cx="1656919" cy="942720"/>
          </a:xfrm>
        </p:grpSpPr>
        <p:sp>
          <p:nvSpPr>
            <p:cNvPr id="33" name="Rechteck 32"/>
            <p:cNvSpPr/>
            <p:nvPr/>
          </p:nvSpPr>
          <p:spPr>
            <a:xfrm>
              <a:off x="-632099" y="1259632"/>
              <a:ext cx="1656919" cy="9357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/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-632099" y="1259632"/>
              <a:ext cx="1656919" cy="9427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CH" sz="1200" dirty="0">
                  <a:latin typeface="+mn-lt"/>
                  <a:cs typeface="+mn-cs"/>
                </a:rPr>
                <a:t>J+S-Verantwortliche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CH" sz="1200" dirty="0">
                  <a:latin typeface="+mn-lt"/>
                  <a:cs typeface="+mn-cs"/>
                </a:rPr>
                <a:t>Kindersport im OL</a:t>
              </a:r>
              <a:r>
                <a:rPr lang="de-CH" sz="1400" dirty="0">
                  <a:latin typeface="+mn-lt"/>
                  <a:cs typeface="+mn-cs"/>
                </a:rPr>
                <a:t/>
              </a:r>
              <a:br>
                <a:rPr lang="de-CH" sz="1400" dirty="0">
                  <a:latin typeface="+mn-lt"/>
                  <a:cs typeface="+mn-cs"/>
                </a:rPr>
              </a:br>
              <a:r>
                <a:rPr lang="de-CH" sz="1050" dirty="0">
                  <a:latin typeface="+mn-lt"/>
                  <a:cs typeface="+mn-cs"/>
                </a:rPr>
                <a:t>Annelies Meier</a:t>
              </a:r>
            </a:p>
          </p:txBody>
        </p:sp>
      </p:grpSp>
      <p:grpSp>
        <p:nvGrpSpPr>
          <p:cNvPr id="14348" name="Gruppieren 47"/>
          <p:cNvGrpSpPr>
            <a:grpSpLocks/>
          </p:cNvGrpSpPr>
          <p:nvPr/>
        </p:nvGrpSpPr>
        <p:grpSpPr bwMode="auto">
          <a:xfrm>
            <a:off x="333375" y="684213"/>
            <a:ext cx="6048375" cy="935037"/>
            <a:chOff x="1556792" y="899592"/>
            <a:chExt cx="4824536" cy="1080120"/>
          </a:xfrm>
        </p:grpSpPr>
        <p:sp>
          <p:nvSpPr>
            <p:cNvPr id="44" name="Pfeil nach rechts 43"/>
            <p:cNvSpPr/>
            <p:nvPr/>
          </p:nvSpPr>
          <p:spPr>
            <a:xfrm>
              <a:off x="1556792" y="899592"/>
              <a:ext cx="4824536" cy="108012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/>
            </a:p>
          </p:txBody>
        </p:sp>
        <p:sp>
          <p:nvSpPr>
            <p:cNvPr id="14387" name="Textfeld 45"/>
            <p:cNvSpPr txBox="1">
              <a:spLocks noChangeArrowheads="1"/>
            </p:cNvSpPr>
            <p:nvPr/>
          </p:nvSpPr>
          <p:spPr bwMode="auto">
            <a:xfrm>
              <a:off x="1556792" y="1169164"/>
              <a:ext cx="4767553" cy="59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CH" sz="1400">
                  <a:latin typeface="Calibri" pitchFamily="34" charset="0"/>
                </a:rPr>
                <a:t>Der Weg der Kinder und Jugendlichen im Orientierungslauf  </a:t>
              </a:r>
            </a:p>
            <a:p>
              <a:pPr algn="ctr"/>
              <a:r>
                <a:rPr lang="de-CH" sz="1400">
                  <a:latin typeface="Calibri" pitchFamily="34" charset="0"/>
                </a:rPr>
                <a:t>zwischen 8 und 20 Jahren</a:t>
              </a:r>
            </a:p>
          </p:txBody>
        </p:sp>
      </p:grpSp>
      <p:sp>
        <p:nvSpPr>
          <p:cNvPr id="14349" name="Textfeld 46"/>
          <p:cNvSpPr txBox="1">
            <a:spLocks noChangeArrowheads="1"/>
          </p:cNvSpPr>
          <p:nvPr/>
        </p:nvSpPr>
        <p:spPr bwMode="auto">
          <a:xfrm>
            <a:off x="260350" y="1527175"/>
            <a:ext cx="4392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1400" b="1">
                <a:latin typeface="Calibri" pitchFamily="34" charset="0"/>
              </a:rPr>
              <a:t>Zuständigkeiten in Swiss Orienteering und Jugend+Sport:</a:t>
            </a:r>
          </a:p>
        </p:txBody>
      </p:sp>
      <p:sp>
        <p:nvSpPr>
          <p:cNvPr id="14350" name="Rechteck 48"/>
          <p:cNvSpPr>
            <a:spLocks noChangeArrowheads="1"/>
          </p:cNvSpPr>
          <p:nvPr/>
        </p:nvSpPr>
        <p:spPr bwMode="auto">
          <a:xfrm>
            <a:off x="260350" y="5724525"/>
            <a:ext cx="6526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sz="1400" b="1">
                <a:latin typeface="Calibri" pitchFamily="34" charset="0"/>
              </a:rPr>
              <a:t>Hilfsmittel, die den Leitenden für die gute OL-Jugendarbeit zur Verfügung stehen:</a:t>
            </a:r>
          </a:p>
        </p:txBody>
      </p:sp>
      <p:grpSp>
        <p:nvGrpSpPr>
          <p:cNvPr id="14351" name="Gruppieren 50"/>
          <p:cNvGrpSpPr>
            <a:grpSpLocks/>
          </p:cNvGrpSpPr>
          <p:nvPr/>
        </p:nvGrpSpPr>
        <p:grpSpPr bwMode="auto">
          <a:xfrm>
            <a:off x="3357563" y="4716463"/>
            <a:ext cx="1525587" cy="641350"/>
            <a:chOff x="-632099" y="1259632"/>
            <a:chExt cx="1773355" cy="936104"/>
          </a:xfrm>
        </p:grpSpPr>
        <p:sp>
          <p:nvSpPr>
            <p:cNvPr id="52" name="Rechteck 51"/>
            <p:cNvSpPr/>
            <p:nvPr/>
          </p:nvSpPr>
          <p:spPr>
            <a:xfrm>
              <a:off x="-632099" y="1259632"/>
              <a:ext cx="1657100" cy="9361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-632099" y="1259632"/>
              <a:ext cx="1773355" cy="87586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CH" sz="1200" dirty="0" err="1">
                  <a:latin typeface="+mn-lt"/>
                  <a:cs typeface="+mn-cs"/>
                </a:rPr>
                <a:t>Adminstration</a:t>
              </a:r>
              <a:r>
                <a:rPr lang="de-CH" sz="1200" dirty="0">
                  <a:latin typeface="+mn-lt"/>
                  <a:cs typeface="+mn-cs"/>
                </a:rPr>
                <a:t> NG 4</a:t>
              </a:r>
              <a:r>
                <a:rPr lang="de-CH" sz="1400" dirty="0">
                  <a:latin typeface="+mn-lt"/>
                  <a:cs typeface="+mn-cs"/>
                </a:rPr>
                <a:t/>
              </a:r>
              <a:br>
                <a:rPr lang="de-CH" sz="1400" dirty="0">
                  <a:latin typeface="+mn-lt"/>
                  <a:cs typeface="+mn-cs"/>
                </a:rPr>
              </a:br>
              <a:r>
                <a:rPr lang="de-CH" sz="1050" dirty="0" err="1">
                  <a:latin typeface="+mn-lt"/>
                  <a:cs typeface="+mn-cs"/>
                </a:rPr>
                <a:t>Hansruedi</a:t>
              </a:r>
              <a:r>
                <a:rPr lang="de-CH" sz="1050" dirty="0">
                  <a:latin typeface="+mn-lt"/>
                  <a:cs typeface="+mn-cs"/>
                </a:rPr>
                <a:t> Walser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CH" sz="1050" dirty="0">
                  <a:latin typeface="+mn-lt"/>
                  <a:cs typeface="+mn-cs"/>
                </a:rPr>
                <a:t>Michèle Schenker (ab …)</a:t>
              </a:r>
            </a:p>
          </p:txBody>
        </p:sp>
      </p:grpSp>
      <p:pic>
        <p:nvPicPr>
          <p:cNvPr id="143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375" y="2124075"/>
            <a:ext cx="11128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Picture 4" descr="\\adb.intra.admin.ch\userhome$\BASPO-01\U80742558\config\Desktop\jslogorot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250" y="3124200"/>
            <a:ext cx="360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54" name="Gruppieren 68"/>
          <p:cNvGrpSpPr>
            <a:grpSpLocks/>
          </p:cNvGrpSpPr>
          <p:nvPr/>
        </p:nvGrpSpPr>
        <p:grpSpPr bwMode="auto">
          <a:xfrm>
            <a:off x="333375" y="6084888"/>
            <a:ext cx="6048375" cy="2673350"/>
            <a:chOff x="332656" y="6217875"/>
            <a:chExt cx="6048672" cy="2674605"/>
          </a:xfrm>
        </p:grpSpPr>
        <p:grpSp>
          <p:nvGrpSpPr>
            <p:cNvPr id="14360" name="Gruppieren 67"/>
            <p:cNvGrpSpPr>
              <a:grpSpLocks/>
            </p:cNvGrpSpPr>
            <p:nvPr/>
          </p:nvGrpSpPr>
          <p:grpSpPr bwMode="auto">
            <a:xfrm>
              <a:off x="332656" y="6217875"/>
              <a:ext cx="6048672" cy="946413"/>
              <a:chOff x="332656" y="6084168"/>
              <a:chExt cx="6048672" cy="946413"/>
            </a:xfrm>
          </p:grpSpPr>
          <p:grpSp>
            <p:nvGrpSpPr>
              <p:cNvPr id="14373" name="Gruppieren 44"/>
              <p:cNvGrpSpPr>
                <a:grpSpLocks/>
              </p:cNvGrpSpPr>
              <p:nvPr/>
            </p:nvGrpSpPr>
            <p:grpSpPr bwMode="auto">
              <a:xfrm>
                <a:off x="1628800" y="6084168"/>
                <a:ext cx="4752528" cy="946413"/>
                <a:chOff x="1628800" y="4572000"/>
                <a:chExt cx="4752528" cy="946413"/>
              </a:xfrm>
            </p:grpSpPr>
            <p:grpSp>
              <p:nvGrpSpPr>
                <p:cNvPr id="14375" name="Gruppieren 9"/>
                <p:cNvGrpSpPr>
                  <a:grpSpLocks/>
                </p:cNvGrpSpPr>
                <p:nvPr/>
              </p:nvGrpSpPr>
              <p:grpSpPr bwMode="auto">
                <a:xfrm>
                  <a:off x="1628800" y="4572000"/>
                  <a:ext cx="3312368" cy="936104"/>
                  <a:chOff x="1124744" y="1259632"/>
                  <a:chExt cx="1656184" cy="936104"/>
                </a:xfrm>
              </p:grpSpPr>
              <p:sp>
                <p:nvSpPr>
                  <p:cNvPr id="11" name="Rechteck 10"/>
                  <p:cNvSpPr/>
                  <p:nvPr/>
                </p:nvSpPr>
                <p:spPr>
                  <a:xfrm>
                    <a:off x="1124404" y="1259632"/>
                    <a:ext cx="1656638" cy="93706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e-CH"/>
                  </a:p>
                </p:txBody>
              </p:sp>
              <p:sp>
                <p:nvSpPr>
                  <p:cNvPr id="12" name="Textfeld 11"/>
                  <p:cNvSpPr txBox="1"/>
                  <p:nvPr/>
                </p:nvSpPr>
                <p:spPr>
                  <a:xfrm>
                    <a:off x="1124404" y="1259632"/>
                    <a:ext cx="437378" cy="438356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de-CH" sz="1200" b="1" dirty="0">
                        <a:latin typeface="+mn-lt"/>
                        <a:cs typeface="+mn-cs"/>
                      </a:rPr>
                      <a:t>OL-Clubs:</a:t>
                    </a:r>
                  </a:p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de-CH" sz="1050" dirty="0">
                        <a:latin typeface="+mn-lt"/>
                        <a:cs typeface="+mn-cs"/>
                      </a:rPr>
                      <a:t>J+S-Leitende</a:t>
                    </a:r>
                  </a:p>
                </p:txBody>
              </p:sp>
            </p:grpSp>
            <p:sp>
              <p:nvSpPr>
                <p:cNvPr id="37" name="Rechteck 36"/>
                <p:cNvSpPr/>
                <p:nvPr/>
              </p:nvSpPr>
              <p:spPr>
                <a:xfrm>
                  <a:off x="4292076" y="4572000"/>
                  <a:ext cx="649320" cy="93706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CH"/>
                </a:p>
              </p:txBody>
            </p:sp>
            <p:sp>
              <p:nvSpPr>
                <p:cNvPr id="38" name="Textfeld 37"/>
                <p:cNvSpPr txBox="1"/>
                <p:nvPr/>
              </p:nvSpPr>
              <p:spPr>
                <a:xfrm>
                  <a:off x="4253974" y="4584706"/>
                  <a:ext cx="673133" cy="80841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de-CH" sz="1200" b="1" dirty="0" err="1">
                      <a:latin typeface="+mn-lt"/>
                      <a:cs typeface="+mn-cs"/>
                    </a:rPr>
                    <a:t>Ausbil</a:t>
                  </a:r>
                  <a:r>
                    <a:rPr lang="de-CH" sz="1200" b="1" dirty="0">
                      <a:latin typeface="+mn-lt"/>
                      <a:cs typeface="+mn-cs"/>
                    </a:rPr>
                    <a:t>-</a:t>
                  </a: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de-CH" sz="1200" b="1" dirty="0" err="1">
                      <a:latin typeface="+mn-lt"/>
                      <a:cs typeface="+mn-cs"/>
                    </a:rPr>
                    <a:t>dungs</a:t>
                  </a:r>
                  <a:r>
                    <a:rPr lang="de-CH" sz="1200" b="1" dirty="0">
                      <a:latin typeface="+mn-lt"/>
                      <a:cs typeface="+mn-cs"/>
                    </a:rPr>
                    <a:t>-</a:t>
                  </a: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de-CH" sz="1200" b="1" dirty="0">
                      <a:latin typeface="+mn-lt"/>
                      <a:cs typeface="+mn-cs"/>
                    </a:rPr>
                    <a:t>Clubs:</a:t>
                  </a: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de-CH" sz="1050" dirty="0">
                      <a:latin typeface="+mn-lt"/>
                      <a:cs typeface="+mn-cs"/>
                    </a:rPr>
                    <a:t>J+S-NWT</a:t>
                  </a:r>
                </a:p>
              </p:txBody>
            </p:sp>
            <p:sp>
              <p:nvSpPr>
                <p:cNvPr id="40" name="Rechteck 39"/>
                <p:cNvSpPr/>
                <p:nvPr/>
              </p:nvSpPr>
              <p:spPr>
                <a:xfrm>
                  <a:off x="5012836" y="4572000"/>
                  <a:ext cx="647732" cy="93706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CH"/>
                </a:p>
              </p:txBody>
            </p:sp>
            <p:sp>
              <p:nvSpPr>
                <p:cNvPr id="41" name="Rechteck 40"/>
                <p:cNvSpPr/>
                <p:nvPr/>
              </p:nvSpPr>
              <p:spPr>
                <a:xfrm>
                  <a:off x="5733596" y="4572000"/>
                  <a:ext cx="647732" cy="937065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CH"/>
                </a:p>
              </p:txBody>
            </p:sp>
            <p:sp>
              <p:nvSpPr>
                <p:cNvPr id="42" name="Textfeld 41"/>
                <p:cNvSpPr txBox="1"/>
                <p:nvPr/>
              </p:nvSpPr>
              <p:spPr>
                <a:xfrm>
                  <a:off x="4938220" y="4572000"/>
                  <a:ext cx="784263" cy="94659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de-CH" sz="1200" b="1" dirty="0">
                      <a:latin typeface="+mn-lt"/>
                      <a:cs typeface="+mn-cs"/>
                    </a:rPr>
                    <a:t>Regional-</a:t>
                  </a: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de-CH" sz="1200" b="1" dirty="0">
                      <a:latin typeface="+mn-lt"/>
                      <a:cs typeface="+mn-cs"/>
                    </a:rPr>
                    <a:t>Kader:</a:t>
                  </a: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de-CH" sz="1050" dirty="0">
                      <a:latin typeface="+mn-lt"/>
                      <a:cs typeface="+mn-cs"/>
                    </a:rPr>
                    <a:t>J+S-Nach-</a:t>
                  </a:r>
                  <a:br>
                    <a:rPr lang="de-CH" sz="1050" dirty="0">
                      <a:latin typeface="+mn-lt"/>
                      <a:cs typeface="+mn-cs"/>
                    </a:rPr>
                  </a:br>
                  <a:r>
                    <a:rPr lang="de-CH" sz="1050" dirty="0" err="1">
                      <a:latin typeface="+mn-lt"/>
                      <a:cs typeface="+mn-cs"/>
                    </a:rPr>
                    <a:t>wuchstrai</a:t>
                  </a:r>
                  <a:r>
                    <a:rPr lang="de-CH" sz="1050" dirty="0">
                      <a:latin typeface="+mn-lt"/>
                      <a:cs typeface="+mn-cs"/>
                    </a:rPr>
                    <a:t>-</a:t>
                  </a: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de-CH" sz="1050" dirty="0" err="1">
                      <a:latin typeface="+mn-lt"/>
                      <a:cs typeface="+mn-cs"/>
                    </a:rPr>
                    <a:t>ner</a:t>
                  </a:r>
                  <a:endParaRPr lang="de-CH" sz="1050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81" name="Textfeld 42"/>
                <p:cNvSpPr txBox="1">
                  <a:spLocks noChangeArrowheads="1"/>
                </p:cNvSpPr>
                <p:nvPr/>
              </p:nvSpPr>
              <p:spPr bwMode="auto">
                <a:xfrm>
                  <a:off x="5733256" y="4572000"/>
                  <a:ext cx="638316" cy="8309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de-CH" sz="1200" b="1">
                      <a:latin typeface="Calibri" pitchFamily="34" charset="0"/>
                    </a:rPr>
                    <a:t>Nat.</a:t>
                  </a:r>
                </a:p>
                <a:p>
                  <a:r>
                    <a:rPr lang="de-CH" sz="1200" b="1">
                      <a:latin typeface="Calibri" pitchFamily="34" charset="0"/>
                    </a:rPr>
                    <a:t>Nach-</a:t>
                  </a:r>
                </a:p>
                <a:p>
                  <a:r>
                    <a:rPr lang="de-CH" sz="1200" b="1">
                      <a:latin typeface="Calibri" pitchFamily="34" charset="0"/>
                    </a:rPr>
                    <a:t>wuchs-</a:t>
                  </a:r>
                </a:p>
                <a:p>
                  <a:r>
                    <a:rPr lang="de-CH" sz="1200" b="1">
                      <a:latin typeface="Calibri" pitchFamily="34" charset="0"/>
                    </a:rPr>
                    <a:t>kader</a:t>
                  </a:r>
                </a:p>
              </p:txBody>
            </p:sp>
          </p:grpSp>
          <p:pic>
            <p:nvPicPr>
              <p:cNvPr id="14374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32656" y="6300192"/>
                <a:ext cx="1113614" cy="3600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4361" name="Gruppieren 57"/>
            <p:cNvGrpSpPr>
              <a:grpSpLocks/>
            </p:cNvGrpSpPr>
            <p:nvPr/>
          </p:nvGrpSpPr>
          <p:grpSpPr bwMode="auto">
            <a:xfrm>
              <a:off x="1628800" y="7236296"/>
              <a:ext cx="1185902" cy="1656184"/>
              <a:chOff x="1628800" y="7236296"/>
              <a:chExt cx="1185902" cy="1656184"/>
            </a:xfrm>
          </p:grpSpPr>
          <p:sp>
            <p:nvSpPr>
              <p:cNvPr id="50" name="Rechteck 49"/>
              <p:cNvSpPr/>
              <p:nvPr/>
            </p:nvSpPr>
            <p:spPr>
              <a:xfrm>
                <a:off x="1628120" y="7235940"/>
                <a:ext cx="1079553" cy="16565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/>
              </a:p>
            </p:txBody>
          </p:sp>
          <p:sp>
            <p:nvSpPr>
              <p:cNvPr id="57" name="Textfeld 56"/>
              <p:cNvSpPr txBox="1"/>
              <p:nvPr/>
            </p:nvSpPr>
            <p:spPr>
              <a:xfrm>
                <a:off x="1628120" y="7235940"/>
                <a:ext cx="1185921" cy="10164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de-CH" sz="1200" dirty="0">
                    <a:latin typeface="+mn-lt"/>
                    <a:cs typeface="+mn-cs"/>
                  </a:rPr>
                  <a:t> Einführungs-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CH" sz="1200" dirty="0">
                    <a:latin typeface="+mn-lt"/>
                    <a:cs typeface="+mn-cs"/>
                  </a:rPr>
                  <a:t>   </a:t>
                </a:r>
                <a:r>
                  <a:rPr lang="de-CH" sz="1200" dirty="0" err="1">
                    <a:latin typeface="+mn-lt"/>
                    <a:cs typeface="+mn-cs"/>
                  </a:rPr>
                  <a:t>lektionen</a:t>
                </a:r>
                <a:endParaRPr lang="de-CH" sz="1200" dirty="0">
                  <a:latin typeface="+mn-lt"/>
                  <a:cs typeface="+mn-cs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CH" sz="1200" dirty="0">
                    <a:latin typeface="+mn-lt"/>
                    <a:cs typeface="+mn-cs"/>
                  </a:rPr>
                  <a:t>   in den OL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de-CH" sz="1200" dirty="0">
                    <a:latin typeface="+mn-lt"/>
                    <a:cs typeface="+mn-cs"/>
                  </a:rPr>
                  <a:t>  </a:t>
                </a:r>
                <a:r>
                  <a:rPr lang="de-CH" sz="1200" dirty="0" err="1">
                    <a:latin typeface="+mn-lt"/>
                    <a:cs typeface="+mn-cs"/>
                  </a:rPr>
                  <a:t>sCOOL</a:t>
                </a:r>
                <a:r>
                  <a:rPr lang="de-CH" sz="1200" dirty="0">
                    <a:latin typeface="+mn-lt"/>
                    <a:cs typeface="+mn-cs"/>
                  </a:rPr>
                  <a:t>-Lehr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CH" sz="1200" dirty="0">
                    <a:latin typeface="+mn-lt"/>
                    <a:cs typeface="+mn-cs"/>
                  </a:rPr>
                  <a:t>   mittel</a:t>
                </a:r>
                <a:r>
                  <a:rPr lang="de-CH" sz="1050" dirty="0">
                    <a:latin typeface="+mn-lt"/>
                    <a:cs typeface="+mn-cs"/>
                  </a:rPr>
                  <a:t> Bro.1 - 5</a:t>
                </a:r>
                <a:endParaRPr lang="de-CH" sz="1200" dirty="0">
                  <a:latin typeface="+mn-lt"/>
                  <a:cs typeface="+mn-cs"/>
                </a:endParaRPr>
              </a:p>
            </p:txBody>
          </p:sp>
        </p:grpSp>
        <p:grpSp>
          <p:nvGrpSpPr>
            <p:cNvPr id="14362" name="Gruppieren 58"/>
            <p:cNvGrpSpPr>
              <a:grpSpLocks/>
            </p:cNvGrpSpPr>
            <p:nvPr/>
          </p:nvGrpSpPr>
          <p:grpSpPr bwMode="auto">
            <a:xfrm>
              <a:off x="2780928" y="7236296"/>
              <a:ext cx="1164101" cy="1656184"/>
              <a:chOff x="1628800" y="7236296"/>
              <a:chExt cx="1164101" cy="1656184"/>
            </a:xfrm>
          </p:grpSpPr>
          <p:sp>
            <p:nvSpPr>
              <p:cNvPr id="60" name="Rechteck 59"/>
              <p:cNvSpPr/>
              <p:nvPr/>
            </p:nvSpPr>
            <p:spPr>
              <a:xfrm>
                <a:off x="1628573" y="7235940"/>
                <a:ext cx="1079553" cy="16565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/>
              </a:p>
            </p:txBody>
          </p:sp>
          <p:sp>
            <p:nvSpPr>
              <p:cNvPr id="61" name="Textfeld 60"/>
              <p:cNvSpPr txBox="1"/>
              <p:nvPr/>
            </p:nvSpPr>
            <p:spPr>
              <a:xfrm>
                <a:off x="1628573" y="7235940"/>
                <a:ext cx="1163695" cy="145483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de-CH" sz="1200" dirty="0">
                    <a:latin typeface="+mn-lt"/>
                    <a:cs typeface="+mn-cs"/>
                  </a:rPr>
                  <a:t> Handbuch OL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CH" sz="1050" dirty="0">
                    <a:latin typeface="+mn-lt"/>
                    <a:cs typeface="+mn-cs"/>
                  </a:rPr>
                  <a:t> </a:t>
                </a:r>
                <a:r>
                  <a:rPr lang="de-CH" sz="1050" dirty="0">
                    <a:latin typeface="+mn-lt"/>
                    <a:cs typeface="+mn-cs"/>
                  </a:rPr>
                  <a:t> </a:t>
                </a:r>
                <a:r>
                  <a:rPr lang="de-CH" sz="1050" dirty="0" err="1">
                    <a:latin typeface="+mn-lt"/>
                    <a:cs typeface="+mn-cs"/>
                  </a:rPr>
                  <a:t>Bro</a:t>
                </a:r>
                <a:r>
                  <a:rPr lang="de-CH" sz="1050" dirty="0">
                    <a:latin typeface="+mn-lt"/>
                    <a:cs typeface="+mn-cs"/>
                  </a:rPr>
                  <a:t>. NORDA</a:t>
                </a:r>
                <a:br>
                  <a:rPr lang="de-CH" sz="1050" dirty="0">
                    <a:latin typeface="+mn-lt"/>
                    <a:cs typeface="+mn-cs"/>
                  </a:rPr>
                </a:br>
                <a:r>
                  <a:rPr lang="de-CH" sz="1050" dirty="0">
                    <a:latin typeface="+mn-lt"/>
                    <a:cs typeface="+mn-cs"/>
                  </a:rPr>
                  <a:t>  </a:t>
                </a:r>
                <a:r>
                  <a:rPr lang="de-CH" sz="1050" dirty="0" err="1">
                    <a:latin typeface="+mn-lt"/>
                    <a:cs typeface="+mn-cs"/>
                  </a:rPr>
                  <a:t>Bro.OL</a:t>
                </a:r>
                <a:r>
                  <a:rPr lang="de-CH" sz="1050" dirty="0">
                    <a:latin typeface="+mn-lt"/>
                    <a:cs typeface="+mn-cs"/>
                  </a:rPr>
                  <a:t>- Erlebnis-</a:t>
                </a:r>
                <a:br>
                  <a:rPr lang="de-CH" sz="1050" dirty="0">
                    <a:latin typeface="+mn-lt"/>
                    <a:cs typeface="+mn-cs"/>
                  </a:rPr>
                </a:br>
                <a:r>
                  <a:rPr lang="de-CH" sz="1050" dirty="0">
                    <a:latin typeface="+mn-lt"/>
                    <a:cs typeface="+mn-cs"/>
                  </a:rPr>
                  <a:t>  Leistung-Wett-</a:t>
                </a:r>
                <a:br>
                  <a:rPr lang="de-CH" sz="1050" dirty="0">
                    <a:latin typeface="+mn-lt"/>
                    <a:cs typeface="+mn-cs"/>
                  </a:rPr>
                </a:br>
                <a:r>
                  <a:rPr lang="de-CH" sz="1050" dirty="0">
                    <a:latin typeface="+mn-lt"/>
                    <a:cs typeface="+mn-cs"/>
                  </a:rPr>
                  <a:t>  </a:t>
                </a:r>
                <a:r>
                  <a:rPr lang="de-CH" sz="1050" dirty="0" err="1">
                    <a:latin typeface="+mn-lt"/>
                    <a:cs typeface="+mn-cs"/>
                  </a:rPr>
                  <a:t>kampf</a:t>
                </a:r>
                <a:endParaRPr lang="de-CH" sz="1050" dirty="0">
                  <a:latin typeface="+mn-lt"/>
                  <a:cs typeface="+mn-cs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CH" sz="1050" dirty="0">
                    <a:latin typeface="+mn-lt"/>
                    <a:cs typeface="+mn-cs"/>
                  </a:rPr>
                  <a:t> </a:t>
                </a:r>
                <a:r>
                  <a:rPr lang="de-CH" sz="1050" dirty="0">
                    <a:latin typeface="+mn-lt"/>
                    <a:cs typeface="+mn-cs"/>
                  </a:rPr>
                  <a:t> </a:t>
                </a:r>
                <a:r>
                  <a:rPr lang="de-CH" sz="1050" dirty="0" err="1">
                    <a:latin typeface="+mn-lt"/>
                    <a:cs typeface="+mn-cs"/>
                  </a:rPr>
                  <a:t>Bro.Bahnlegung</a:t>
                </a:r>
                <a:endParaRPr lang="de-CH" sz="1050" dirty="0">
                  <a:latin typeface="+mn-lt"/>
                  <a:cs typeface="+mn-cs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de-CH" sz="1200" dirty="0">
                    <a:latin typeface="+mn-lt"/>
                    <a:cs typeface="+mn-cs"/>
                  </a:rPr>
                  <a:t>  </a:t>
                </a:r>
                <a:r>
                  <a:rPr lang="de-CH" sz="1200" dirty="0" err="1">
                    <a:latin typeface="+mn-lt"/>
                    <a:cs typeface="+mn-cs"/>
                  </a:rPr>
                  <a:t>sCOOL</a:t>
                </a:r>
                <a:r>
                  <a:rPr lang="de-CH" sz="1200" dirty="0">
                    <a:latin typeface="+mn-lt"/>
                    <a:cs typeface="+mn-cs"/>
                  </a:rPr>
                  <a:t>-Lehr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CH" sz="1200" dirty="0">
                    <a:latin typeface="+mn-lt"/>
                    <a:cs typeface="+mn-cs"/>
                  </a:rPr>
                  <a:t>   mittel</a:t>
                </a:r>
                <a:r>
                  <a:rPr lang="de-CH" sz="1050" dirty="0">
                    <a:latin typeface="+mn-lt"/>
                    <a:cs typeface="+mn-cs"/>
                  </a:rPr>
                  <a:t> Bro.6</a:t>
                </a:r>
              </a:p>
            </p:txBody>
          </p:sp>
        </p:grpSp>
        <p:grpSp>
          <p:nvGrpSpPr>
            <p:cNvPr id="14363" name="Gruppieren 61"/>
            <p:cNvGrpSpPr>
              <a:grpSpLocks/>
            </p:cNvGrpSpPr>
            <p:nvPr/>
          </p:nvGrpSpPr>
          <p:grpSpPr bwMode="auto">
            <a:xfrm>
              <a:off x="3933056" y="7236296"/>
              <a:ext cx="1112805" cy="1656184"/>
              <a:chOff x="1628800" y="7236296"/>
              <a:chExt cx="1112805" cy="1656184"/>
            </a:xfrm>
          </p:grpSpPr>
          <p:sp>
            <p:nvSpPr>
              <p:cNvPr id="63" name="Rechteck 62"/>
              <p:cNvSpPr/>
              <p:nvPr/>
            </p:nvSpPr>
            <p:spPr>
              <a:xfrm>
                <a:off x="1629027" y="7235940"/>
                <a:ext cx="1079553" cy="16565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/>
              </a:p>
            </p:txBody>
          </p:sp>
          <p:sp>
            <p:nvSpPr>
              <p:cNvPr id="64" name="Textfeld 63"/>
              <p:cNvSpPr txBox="1"/>
              <p:nvPr/>
            </p:nvSpPr>
            <p:spPr>
              <a:xfrm>
                <a:off x="1629027" y="7235940"/>
                <a:ext cx="1112893" cy="113083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de-CH" sz="1200" dirty="0">
                    <a:latin typeface="+mn-lt"/>
                    <a:cs typeface="+mn-cs"/>
                  </a:rPr>
                  <a:t> Handbuch OL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CH" sz="1050" dirty="0">
                    <a:latin typeface="+mn-lt"/>
                    <a:cs typeface="+mn-cs"/>
                  </a:rPr>
                  <a:t> </a:t>
                </a:r>
                <a:r>
                  <a:rPr lang="de-CH" sz="1050" dirty="0">
                    <a:latin typeface="+mn-lt"/>
                    <a:cs typeface="+mn-cs"/>
                  </a:rPr>
                  <a:t> </a:t>
                </a:r>
                <a:r>
                  <a:rPr lang="de-CH" sz="1050" dirty="0" err="1">
                    <a:latin typeface="+mn-lt"/>
                    <a:cs typeface="+mn-cs"/>
                  </a:rPr>
                  <a:t>Bro</a:t>
                </a:r>
                <a:r>
                  <a:rPr lang="de-CH" sz="1050" dirty="0">
                    <a:latin typeface="+mn-lt"/>
                    <a:cs typeface="+mn-cs"/>
                  </a:rPr>
                  <a:t>. Physis</a:t>
                </a:r>
                <a:br>
                  <a:rPr lang="de-CH" sz="1050" dirty="0">
                    <a:latin typeface="+mn-lt"/>
                    <a:cs typeface="+mn-cs"/>
                  </a:rPr>
                </a:br>
                <a:r>
                  <a:rPr lang="de-CH" sz="1050" dirty="0">
                    <a:latin typeface="+mn-lt"/>
                    <a:cs typeface="+mn-cs"/>
                  </a:rPr>
                  <a:t>  </a:t>
                </a:r>
                <a:r>
                  <a:rPr lang="de-CH" sz="1050" dirty="0" err="1">
                    <a:latin typeface="+mn-lt"/>
                    <a:cs typeface="+mn-cs"/>
                  </a:rPr>
                  <a:t>Bro</a:t>
                </a:r>
                <a:r>
                  <a:rPr lang="de-CH" sz="1050" dirty="0">
                    <a:latin typeface="+mn-lt"/>
                    <a:cs typeface="+mn-cs"/>
                  </a:rPr>
                  <a:t>. Psyche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CH" sz="1050" dirty="0">
                    <a:latin typeface="+mn-lt"/>
                    <a:cs typeface="+mn-cs"/>
                  </a:rPr>
                  <a:t> </a:t>
                </a:r>
                <a:r>
                  <a:rPr lang="de-CH" sz="1050" dirty="0">
                    <a:latin typeface="+mn-lt"/>
                    <a:cs typeface="+mn-cs"/>
                  </a:rPr>
                  <a:t> </a:t>
                </a:r>
                <a:r>
                  <a:rPr lang="de-CH" sz="1050" dirty="0" err="1">
                    <a:latin typeface="+mn-lt"/>
                    <a:cs typeface="+mn-cs"/>
                  </a:rPr>
                  <a:t>Bro</a:t>
                </a:r>
                <a:r>
                  <a:rPr lang="de-CH" sz="1050" dirty="0">
                    <a:latin typeface="+mn-lt"/>
                    <a:cs typeface="+mn-cs"/>
                  </a:rPr>
                  <a:t>. Methodik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de-CH" sz="1200" dirty="0">
                    <a:latin typeface="+mn-lt"/>
                    <a:cs typeface="+mn-cs"/>
                  </a:rPr>
                  <a:t>  J+S-Coach-</a:t>
                </a:r>
                <a:br>
                  <a:rPr lang="de-CH" sz="1200" dirty="0">
                    <a:latin typeface="+mn-lt"/>
                    <a:cs typeface="+mn-cs"/>
                  </a:rPr>
                </a:br>
                <a:r>
                  <a:rPr lang="de-CH" sz="1200" dirty="0">
                    <a:latin typeface="+mn-lt"/>
                    <a:cs typeface="+mn-cs"/>
                  </a:rPr>
                  <a:t>   karten</a:t>
                </a:r>
                <a:endParaRPr lang="de-CH" sz="1050" dirty="0">
                  <a:latin typeface="+mn-lt"/>
                  <a:cs typeface="+mn-cs"/>
                </a:endParaRPr>
              </a:p>
            </p:txBody>
          </p:sp>
        </p:grpSp>
        <p:grpSp>
          <p:nvGrpSpPr>
            <p:cNvPr id="14364" name="Gruppieren 64"/>
            <p:cNvGrpSpPr>
              <a:grpSpLocks/>
            </p:cNvGrpSpPr>
            <p:nvPr/>
          </p:nvGrpSpPr>
          <p:grpSpPr bwMode="auto">
            <a:xfrm>
              <a:off x="5191579" y="7236296"/>
              <a:ext cx="1189749" cy="1656184"/>
              <a:chOff x="1628800" y="7236296"/>
              <a:chExt cx="1189749" cy="1656184"/>
            </a:xfrm>
          </p:grpSpPr>
          <p:sp>
            <p:nvSpPr>
              <p:cNvPr id="66" name="Rechteck 65"/>
              <p:cNvSpPr/>
              <p:nvPr/>
            </p:nvSpPr>
            <p:spPr>
              <a:xfrm>
                <a:off x="1629454" y="7235940"/>
                <a:ext cx="1079553" cy="16565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/>
              </a:p>
            </p:txBody>
          </p:sp>
          <p:sp>
            <p:nvSpPr>
              <p:cNvPr id="67" name="Textfeld 66"/>
              <p:cNvSpPr txBox="1"/>
              <p:nvPr/>
            </p:nvSpPr>
            <p:spPr>
              <a:xfrm>
                <a:off x="1629454" y="7235940"/>
                <a:ext cx="1189095" cy="11546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de-CH" sz="1200" dirty="0">
                    <a:latin typeface="+mn-lt"/>
                    <a:cs typeface="+mn-cs"/>
                  </a:rPr>
                  <a:t> Nachwuchs-</a:t>
                </a:r>
                <a:br>
                  <a:rPr lang="de-CH" sz="1200" dirty="0">
                    <a:latin typeface="+mn-lt"/>
                    <a:cs typeface="+mn-cs"/>
                  </a:rPr>
                </a:br>
                <a:r>
                  <a:rPr lang="de-CH" sz="1200" dirty="0">
                    <a:latin typeface="+mn-lt"/>
                    <a:cs typeface="+mn-cs"/>
                  </a:rPr>
                  <a:t>  Förderkonzept</a:t>
                </a:r>
                <a:endParaRPr lang="de-CH" sz="1050" dirty="0">
                  <a:latin typeface="+mn-lt"/>
                  <a:cs typeface="+mn-cs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de-CH" sz="1200" dirty="0">
                    <a:latin typeface="+mn-lt"/>
                    <a:cs typeface="+mn-cs"/>
                  </a:rPr>
                  <a:t>  SOLV-</a:t>
                </a:r>
                <a:r>
                  <a:rPr lang="de-CH" sz="1200" dirty="0" err="1">
                    <a:latin typeface="+mn-lt"/>
                    <a:cs typeface="+mn-cs"/>
                  </a:rPr>
                  <a:t>Bro</a:t>
                </a:r>
                <a:r>
                  <a:rPr lang="de-CH" sz="1200" dirty="0">
                    <a:latin typeface="+mn-lt"/>
                    <a:cs typeface="+mn-cs"/>
                  </a:rPr>
                  <a:t>.</a:t>
                </a:r>
                <a:br>
                  <a:rPr lang="de-CH" sz="1200" dirty="0">
                    <a:latin typeface="+mn-lt"/>
                    <a:cs typeface="+mn-cs"/>
                  </a:rPr>
                </a:br>
                <a:r>
                  <a:rPr lang="de-CH" sz="1200" dirty="0">
                    <a:latin typeface="+mn-lt"/>
                    <a:cs typeface="+mn-cs"/>
                  </a:rPr>
                  <a:t>   </a:t>
                </a:r>
                <a:r>
                  <a:rPr lang="de-CH" sz="1050" dirty="0">
                    <a:latin typeface="+mn-lt"/>
                    <a:cs typeface="+mn-cs"/>
                  </a:rPr>
                  <a:t>Trainingsformen</a:t>
                </a:r>
                <a:br>
                  <a:rPr lang="de-CH" sz="1050" dirty="0">
                    <a:latin typeface="+mn-lt"/>
                    <a:cs typeface="+mn-cs"/>
                  </a:rPr>
                </a:br>
                <a:r>
                  <a:rPr lang="de-CH" sz="1050" dirty="0">
                    <a:latin typeface="+mn-lt"/>
                    <a:cs typeface="+mn-cs"/>
                  </a:rPr>
                  <a:t>    für </a:t>
                </a:r>
                <a:r>
                  <a:rPr lang="de-CH" sz="1050" dirty="0" err="1">
                    <a:latin typeface="+mn-lt"/>
                    <a:cs typeface="+mn-cs"/>
                  </a:rPr>
                  <a:t>Fortgesch</a:t>
                </a:r>
                <a:r>
                  <a:rPr lang="de-CH" sz="1050" dirty="0">
                    <a:latin typeface="+mn-lt"/>
                    <a:cs typeface="+mn-cs"/>
                  </a:rPr>
                  <a:t>-</a:t>
                </a:r>
                <a:br>
                  <a:rPr lang="de-CH" sz="1050" dirty="0">
                    <a:latin typeface="+mn-lt"/>
                    <a:cs typeface="+mn-cs"/>
                  </a:rPr>
                </a:br>
                <a:r>
                  <a:rPr lang="de-CH" sz="1050" dirty="0">
                    <a:latin typeface="+mn-lt"/>
                    <a:cs typeface="+mn-cs"/>
                  </a:rPr>
                  <a:t>    </a:t>
                </a:r>
                <a:r>
                  <a:rPr lang="de-CH" sz="1050" dirty="0" err="1">
                    <a:latin typeface="+mn-lt"/>
                    <a:cs typeface="+mn-cs"/>
                  </a:rPr>
                  <a:t>rittene</a:t>
                </a:r>
                <a:endParaRPr lang="de-CH" sz="1050" dirty="0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4355" name="Textfeld 69"/>
          <p:cNvSpPr txBox="1">
            <a:spLocks noChangeArrowheads="1"/>
          </p:cNvSpPr>
          <p:nvPr/>
        </p:nvSpPr>
        <p:spPr bwMode="auto">
          <a:xfrm>
            <a:off x="260350" y="107950"/>
            <a:ext cx="6597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b="1">
                <a:latin typeface="Calibri" pitchFamily="34" charset="0"/>
              </a:rPr>
              <a:t>Den Alltag bewältigen – </a:t>
            </a:r>
          </a:p>
          <a:p>
            <a:r>
              <a:rPr lang="de-CH" b="1">
                <a:latin typeface="Calibri" pitchFamily="34" charset="0"/>
              </a:rPr>
              <a:t>Unterstützung der guten Jugendarbeit im OL 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1549400" y="8782050"/>
            <a:ext cx="47593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CH" sz="1050" dirty="0">
                <a:latin typeface="+mn-lt"/>
                <a:cs typeface="+mn-cs"/>
              </a:rPr>
              <a:t>Vom Schulhausareal über die Siedlung in den Wald</a:t>
            </a:r>
            <a:endParaRPr lang="de-CH" sz="1050" dirty="0">
              <a:latin typeface="+mn-lt"/>
              <a:cs typeface="+mn-cs"/>
            </a:endParaRPr>
          </a:p>
        </p:txBody>
      </p:sp>
      <p:cxnSp>
        <p:nvCxnSpPr>
          <p:cNvPr id="73" name="Gerade Verbindung mit Pfeil 72"/>
          <p:cNvCxnSpPr/>
          <p:nvPr/>
        </p:nvCxnSpPr>
        <p:spPr>
          <a:xfrm>
            <a:off x="4508500" y="8893175"/>
            <a:ext cx="15843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eck 71"/>
          <p:cNvSpPr/>
          <p:nvPr/>
        </p:nvSpPr>
        <p:spPr>
          <a:xfrm>
            <a:off x="3573463" y="1908175"/>
            <a:ext cx="863600" cy="9350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14359" name="Textfeld 73"/>
          <p:cNvSpPr txBox="1">
            <a:spLocks noChangeArrowheads="1"/>
          </p:cNvSpPr>
          <p:nvPr/>
        </p:nvSpPr>
        <p:spPr bwMode="auto">
          <a:xfrm>
            <a:off x="3568700" y="1908175"/>
            <a:ext cx="931863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1400">
                <a:latin typeface="Calibri" pitchFamily="34" charset="0"/>
              </a:rPr>
              <a:t>J+S-Fach</a:t>
            </a:r>
            <a:br>
              <a:rPr lang="de-CH" sz="1400">
                <a:latin typeface="Calibri" pitchFamily="34" charset="0"/>
              </a:rPr>
            </a:br>
            <a:r>
              <a:rPr lang="de-CH" sz="1400">
                <a:latin typeface="Calibri" pitchFamily="34" charset="0"/>
              </a:rPr>
              <a:t>gruppe OL</a:t>
            </a:r>
          </a:p>
          <a:p>
            <a:r>
              <a:rPr lang="de-CH" sz="1200">
                <a:latin typeface="Calibri" pitchFamily="34" charset="0"/>
              </a:rPr>
              <a:t>P: …………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Bildschirmpräsentation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Calibri</vt:lpstr>
      <vt:lpstr>Arial</vt:lpstr>
      <vt:lpstr>Larissa-Design</vt:lpstr>
      <vt:lpstr>Folie 1</vt:lpstr>
    </vt:vector>
  </TitlesOfParts>
  <Company>Bundesverwaltung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Martin Gygax</dc:creator>
  <cp:lastModifiedBy>Ursula</cp:lastModifiedBy>
  <cp:revision>18</cp:revision>
  <cp:lastPrinted>2014-11-14T13:24:02Z</cp:lastPrinted>
  <dcterms:created xsi:type="dcterms:W3CDTF">2014-04-25T06:04:54Z</dcterms:created>
  <dcterms:modified xsi:type="dcterms:W3CDTF">2014-12-07T16:44:23Z</dcterms:modified>
</cp:coreProperties>
</file>